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8" r:id="rId3"/>
    <p:sldId id="285" r:id="rId4"/>
    <p:sldId id="259" r:id="rId5"/>
    <p:sldId id="261" r:id="rId6"/>
    <p:sldId id="260" r:id="rId7"/>
    <p:sldId id="263" r:id="rId8"/>
    <p:sldId id="264" r:id="rId9"/>
    <p:sldId id="265" r:id="rId10"/>
    <p:sldId id="266" r:id="rId11"/>
    <p:sldId id="262" r:id="rId12"/>
    <p:sldId id="267" r:id="rId13"/>
    <p:sldId id="268" r:id="rId14"/>
    <p:sldId id="269" r:id="rId15"/>
    <p:sldId id="270" r:id="rId16"/>
    <p:sldId id="271" r:id="rId17"/>
    <p:sldId id="272" r:id="rId18"/>
    <p:sldId id="273" r:id="rId19"/>
    <p:sldId id="274" r:id="rId20"/>
    <p:sldId id="275" r:id="rId21"/>
    <p:sldId id="276" r:id="rId22"/>
    <p:sldId id="278" r:id="rId23"/>
    <p:sldId id="277" r:id="rId24"/>
    <p:sldId id="279" r:id="rId25"/>
    <p:sldId id="257" r:id="rId26"/>
    <p:sldId id="281" r:id="rId27"/>
    <p:sldId id="284" r:id="rId2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201F"/>
    <a:srgbClr val="3653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78382" autoAdjust="0"/>
  </p:normalViewPr>
  <p:slideViewPr>
    <p:cSldViewPr showGuides="1">
      <p:cViewPr varScale="1">
        <p:scale>
          <a:sx n="66" d="100"/>
          <a:sy n="66" d="100"/>
        </p:scale>
        <p:origin x="676" y="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07F7A-78DC-4891-9AAF-EA269DC5A83B}" type="datetimeFigureOut">
              <a:rPr lang="zh-TW" altLang="en-US" smtClean="0"/>
              <a:t>2022/11/17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D0227-63BE-4123-8EE3-20936BB278B0}" type="slidenum">
              <a:rPr lang="zh-TW" altLang="en-US" smtClean="0"/>
              <a:t>‹#›</a:t>
            </a:fld>
            <a:endParaRPr lang="zh-TW" altLang="en-US"/>
          </a:p>
        </p:txBody>
      </p:sp>
    </p:spTree>
    <p:extLst>
      <p:ext uri="{BB962C8B-B14F-4D97-AF65-F5344CB8AC3E}">
        <p14:creationId xmlns:p14="http://schemas.microsoft.com/office/powerpoint/2010/main" val="296935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this is Chi-Han from National Yang Ming Chiao Tung University in Taiwan. My student </a:t>
            </a:r>
            <a:r>
              <a:rPr lang="en-US" dirty="0" err="1"/>
              <a:t>Syuan</a:t>
            </a:r>
            <a:r>
              <a:rPr lang="en-US" dirty="0"/>
              <a:t> Rong </a:t>
            </a:r>
            <a:r>
              <a:rPr lang="en-US" dirty="0" err="1"/>
              <a:t>Syu</a:t>
            </a:r>
            <a:r>
              <a:rPr lang="en-US" dirty="0"/>
              <a:t> and I will introduce our paper about finding optimal placements of 360-degree cameras in indoor environments.</a:t>
            </a:r>
          </a:p>
        </p:txBody>
      </p:sp>
      <p:sp>
        <p:nvSpPr>
          <p:cNvPr id="4" name="Slide Number Placeholder 3"/>
          <p:cNvSpPr>
            <a:spLocks noGrp="1"/>
          </p:cNvSpPr>
          <p:nvPr>
            <p:ph type="sldNum" sz="quarter" idx="5"/>
          </p:nvPr>
        </p:nvSpPr>
        <p:spPr/>
        <p:txBody>
          <a:bodyPr/>
          <a:lstStyle/>
          <a:p>
            <a:fld id="{DD9D0227-63BE-4123-8EE3-20936BB278B0}" type="slidenum">
              <a:rPr lang="zh-TW" altLang="en-US" smtClean="0"/>
              <a:t>1</a:t>
            </a:fld>
            <a:endParaRPr lang="zh-TW" altLang="en-US"/>
          </a:p>
        </p:txBody>
      </p:sp>
    </p:spTree>
    <p:extLst>
      <p:ext uri="{BB962C8B-B14F-4D97-AF65-F5344CB8AC3E}">
        <p14:creationId xmlns:p14="http://schemas.microsoft.com/office/powerpoint/2010/main" val="3478539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i="1" dirty="0">
                <a:solidFill>
                  <a:srgbClr val="000000"/>
                </a:solidFill>
                <a:latin typeface="CMMI12"/>
              </a:rPr>
              <a:t>X</a:t>
            </a:r>
            <a:r>
              <a:rPr lang="en-US" altLang="zh-TW" sz="800" i="1" dirty="0">
                <a:solidFill>
                  <a:srgbClr val="000000"/>
                </a:solidFill>
                <a:latin typeface="CMMI8"/>
              </a:rPr>
              <a:t>i  : </a:t>
            </a:r>
            <a:r>
              <a:rPr lang="en-US" altLang="zh-TW" dirty="0">
                <a:solidFill>
                  <a:srgbClr val="000000"/>
                </a:solidFill>
                <a:latin typeface="TimesNewRomanPSMT"/>
              </a:rPr>
              <a:t>denotes a Boolean variable indicating whether a 360</a:t>
            </a:r>
            <a:r>
              <a:rPr lang="en-US" altLang="zh-TW" sz="800" i="1" dirty="0">
                <a:solidFill>
                  <a:srgbClr val="000000"/>
                </a:solidFill>
                <a:latin typeface="CMSY8"/>
              </a:rPr>
              <a:t>◦ </a:t>
            </a:r>
            <a:r>
              <a:rPr lang="en-US" altLang="zh-TW" dirty="0">
                <a:solidFill>
                  <a:srgbClr val="000000"/>
                </a:solidFill>
                <a:latin typeface="TimesNewRomanPSMT"/>
              </a:rPr>
              <a:t>camera is placed at </a:t>
            </a:r>
            <a:r>
              <a:rPr lang="en-US" altLang="zh-TW" i="1" dirty="0">
                <a:solidFill>
                  <a:srgbClr val="000000"/>
                </a:solidFill>
                <a:latin typeface="CMMI12"/>
              </a:rPr>
              <a:t>I</a:t>
            </a:r>
            <a:r>
              <a:rPr lang="en-US" altLang="zh-TW" sz="800" i="1" dirty="0">
                <a:solidFill>
                  <a:srgbClr val="000000"/>
                </a:solidFill>
                <a:latin typeface="CMMI8"/>
              </a:rPr>
              <a:t>i </a:t>
            </a:r>
            <a:r>
              <a:rPr lang="en-US" altLang="zh-TW" dirty="0">
                <a:solidFill>
                  <a:srgbClr val="000000"/>
                </a:solidFill>
                <a:latin typeface="TimesNewRomanPSMT"/>
              </a:rPr>
              <a:t>(the </a:t>
            </a:r>
            <a:r>
              <a:rPr lang="en-US" altLang="zh-TW" dirty="0" err="1">
                <a:solidFill>
                  <a:srgbClr val="000000"/>
                </a:solidFill>
                <a:latin typeface="TimesNewRomanPSMT"/>
              </a:rPr>
              <a:t>ith</a:t>
            </a:r>
            <a:r>
              <a:rPr lang="en-US" altLang="zh-TW" dirty="0">
                <a:solidFill>
                  <a:srgbClr val="000000"/>
                </a:solidFill>
                <a:latin typeface="TimesNewRomanPSMT"/>
              </a:rPr>
              <a:t> interior point).</a:t>
            </a:r>
          </a:p>
          <a:p>
            <a:r>
              <a:rPr lang="en-US" altLang="zh-TW" dirty="0">
                <a:solidFill>
                  <a:srgbClr val="000000"/>
                </a:solidFill>
                <a:latin typeface="TimesNewRomanPSMT"/>
              </a:rPr>
              <a:t> </a:t>
            </a:r>
          </a:p>
          <a:p>
            <a:r>
              <a:rPr lang="en-US" altLang="zh-TW" i="1" dirty="0" err="1">
                <a:solidFill>
                  <a:srgbClr val="000000"/>
                </a:solidFill>
                <a:latin typeface="CMMI12"/>
              </a:rPr>
              <a:t>X</a:t>
            </a:r>
            <a:r>
              <a:rPr lang="en-US" altLang="zh-TW" sz="800" i="1" dirty="0" err="1">
                <a:solidFill>
                  <a:srgbClr val="000000"/>
                </a:solidFill>
                <a:latin typeface="CMMI8"/>
              </a:rPr>
              <a:t>j,k</a:t>
            </a:r>
            <a:r>
              <a:rPr lang="en-US" altLang="zh-TW" dirty="0">
                <a:solidFill>
                  <a:srgbClr val="000000"/>
                </a:solidFill>
                <a:latin typeface="TimesNewRomanPSMT"/>
              </a:rPr>
              <a:t>, </a:t>
            </a:r>
            <a:r>
              <a:rPr lang="en-US" altLang="zh-TW" dirty="0">
                <a:solidFill>
                  <a:srgbClr val="000000"/>
                </a:solidFill>
                <a:latin typeface="CMR12"/>
              </a:rPr>
              <a:t>0 </a:t>
            </a:r>
            <a:r>
              <a:rPr lang="en-US" altLang="zh-TW" i="1" dirty="0">
                <a:solidFill>
                  <a:srgbClr val="000000"/>
                </a:solidFill>
                <a:latin typeface="CMSY10"/>
              </a:rPr>
              <a:t>≤ </a:t>
            </a:r>
            <a:r>
              <a:rPr lang="en-US" altLang="zh-TW" i="1" dirty="0">
                <a:solidFill>
                  <a:srgbClr val="000000"/>
                </a:solidFill>
                <a:latin typeface="CMMI12"/>
              </a:rPr>
              <a:t>k &lt; </a:t>
            </a:r>
            <a:r>
              <a:rPr lang="en-US" altLang="zh-TW" i="1" dirty="0" err="1">
                <a:solidFill>
                  <a:srgbClr val="000000"/>
                </a:solidFill>
                <a:latin typeface="CMMI12"/>
              </a:rPr>
              <a:t>n</a:t>
            </a:r>
            <a:r>
              <a:rPr lang="en-US" altLang="zh-TW" sz="800" i="1" dirty="0" err="1">
                <a:solidFill>
                  <a:srgbClr val="000000"/>
                </a:solidFill>
                <a:latin typeface="CMMI8"/>
              </a:rPr>
              <a:t>B</a:t>
            </a:r>
            <a:r>
              <a:rPr lang="en-US" altLang="zh-TW" sz="500" i="1" dirty="0" err="1">
                <a:solidFill>
                  <a:srgbClr val="000000"/>
                </a:solidFill>
                <a:latin typeface="CMMI6"/>
              </a:rPr>
              <a:t>j</a:t>
            </a:r>
            <a:r>
              <a:rPr lang="en-US" altLang="zh-TW" dirty="0">
                <a:solidFill>
                  <a:srgbClr val="000000"/>
                </a:solidFill>
                <a:latin typeface="TimesNewRomanPSMT"/>
              </a:rPr>
              <a:t>, enumerate the Boolean variables of potential camera</a:t>
            </a:r>
            <a:r>
              <a:rPr lang="en-US" altLang="zh-TW" dirty="0"/>
              <a:t> </a:t>
            </a:r>
            <a:r>
              <a:rPr lang="en-US" altLang="zh-TW" dirty="0">
                <a:solidFill>
                  <a:srgbClr val="000000"/>
                </a:solidFill>
                <a:latin typeface="TimesNewRomanPSMT"/>
              </a:rPr>
              <a:t>placements at interior points that cover boundary point </a:t>
            </a:r>
            <a:r>
              <a:rPr lang="en-US" altLang="zh-TW" i="1" dirty="0" err="1">
                <a:solidFill>
                  <a:srgbClr val="000000"/>
                </a:solidFill>
                <a:latin typeface="CMMI12"/>
              </a:rPr>
              <a:t>B</a:t>
            </a:r>
            <a:r>
              <a:rPr lang="en-US" altLang="zh-TW" sz="800" i="1" dirty="0" err="1">
                <a:solidFill>
                  <a:srgbClr val="000000"/>
                </a:solidFill>
                <a:latin typeface="CMMI8"/>
              </a:rPr>
              <a:t>j</a:t>
            </a:r>
            <a:r>
              <a:rPr lang="en-US" altLang="zh-TW" dirty="0">
                <a:solidFill>
                  <a:srgbClr val="000000"/>
                </a:solidFill>
                <a:latin typeface="TimesNewRomanPSMT"/>
              </a:rPr>
              <a:t>, </a:t>
            </a:r>
            <a:r>
              <a:rPr lang="en-US" altLang="zh-TW" i="1" dirty="0" err="1">
                <a:solidFill>
                  <a:srgbClr val="000000"/>
                </a:solidFill>
                <a:latin typeface="CMMI12"/>
              </a:rPr>
              <a:t>n</a:t>
            </a:r>
            <a:r>
              <a:rPr lang="en-US" altLang="zh-TW" sz="800" i="1" dirty="0" err="1">
                <a:solidFill>
                  <a:srgbClr val="000000"/>
                </a:solidFill>
                <a:latin typeface="CMMI8"/>
              </a:rPr>
              <a:t>B</a:t>
            </a:r>
            <a:r>
              <a:rPr lang="en-US" altLang="zh-TW" sz="500" i="1" dirty="0" err="1">
                <a:solidFill>
                  <a:srgbClr val="000000"/>
                </a:solidFill>
                <a:latin typeface="CMMI6"/>
              </a:rPr>
              <a:t>j</a:t>
            </a:r>
            <a:r>
              <a:rPr lang="en-US" altLang="zh-TW" sz="500" i="1" dirty="0">
                <a:solidFill>
                  <a:srgbClr val="000000"/>
                </a:solidFill>
                <a:latin typeface="CMMI6"/>
              </a:rPr>
              <a:t> </a:t>
            </a:r>
            <a:r>
              <a:rPr lang="en-US" altLang="zh-TW" dirty="0">
                <a:solidFill>
                  <a:srgbClr val="000000"/>
                </a:solidFill>
                <a:latin typeface="TimesNewRomanPSMT"/>
              </a:rPr>
              <a:t>is the number of such interior points.</a:t>
            </a:r>
            <a:endParaRPr lang="zh-TW" altLang="en-US" dirty="0"/>
          </a:p>
        </p:txBody>
      </p:sp>
      <p:sp>
        <p:nvSpPr>
          <p:cNvPr id="4" name="投影片編號版面配置區 3"/>
          <p:cNvSpPr>
            <a:spLocks noGrp="1"/>
          </p:cNvSpPr>
          <p:nvPr>
            <p:ph type="sldNum" sz="quarter" idx="5"/>
          </p:nvPr>
        </p:nvSpPr>
        <p:spPr/>
        <p:txBody>
          <a:bodyPr/>
          <a:lstStyle/>
          <a:p>
            <a:fld id="{DD9D0227-63BE-4123-8EE3-20936BB278B0}" type="slidenum">
              <a:rPr lang="zh-TW" altLang="en-US" smtClean="0"/>
              <a:t>16</a:t>
            </a:fld>
            <a:endParaRPr lang="zh-TW" altLang="en-US"/>
          </a:p>
        </p:txBody>
      </p:sp>
    </p:spTree>
    <p:extLst>
      <p:ext uri="{BB962C8B-B14F-4D97-AF65-F5344CB8AC3E}">
        <p14:creationId xmlns:p14="http://schemas.microsoft.com/office/powerpoint/2010/main" val="3280345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We densely sampled 1056 boundary points</a:t>
            </a:r>
            <a:r>
              <a:rPr lang="en-US" altLang="zh-TW" dirty="0"/>
              <a:t> </a:t>
            </a:r>
            <a:r>
              <a:rPr lang="en-US" altLang="zh-TW" sz="1200" b="0" i="0" kern="1200" dirty="0">
                <a:solidFill>
                  <a:schemeClr val="tx1"/>
                </a:solidFill>
                <a:effectLst/>
                <a:latin typeface="+mn-lt"/>
                <a:ea typeface="+mn-ea"/>
                <a:cs typeface="+mn-cs"/>
              </a:rPr>
              <a:t>and 19248 interior points</a:t>
            </a:r>
            <a:r>
              <a:rPr lang="en-US" altLang="zh-TW" dirty="0"/>
              <a:t> . </a:t>
            </a:r>
          </a:p>
          <a:p>
            <a:r>
              <a:rPr lang="en-US" altLang="zh-TW" dirty="0"/>
              <a:t>This means that the visibility matrix (as used to describe problem sizes) has about 20.326 million entries, which is bigger than the problems .</a:t>
            </a:r>
            <a:endParaRPr lang="zh-TW" altLang="en-US" dirty="0"/>
          </a:p>
        </p:txBody>
      </p:sp>
      <p:sp>
        <p:nvSpPr>
          <p:cNvPr id="4" name="投影片編號版面配置區 3"/>
          <p:cNvSpPr>
            <a:spLocks noGrp="1"/>
          </p:cNvSpPr>
          <p:nvPr>
            <p:ph type="sldNum" sz="quarter" idx="5"/>
          </p:nvPr>
        </p:nvSpPr>
        <p:spPr/>
        <p:txBody>
          <a:bodyPr/>
          <a:lstStyle/>
          <a:p>
            <a:fld id="{DD9D0227-63BE-4123-8EE3-20936BB278B0}" type="slidenum">
              <a:rPr lang="zh-TW" altLang="en-US" smtClean="0"/>
              <a:t>18</a:t>
            </a:fld>
            <a:endParaRPr lang="zh-TW" altLang="en-US"/>
          </a:p>
        </p:txBody>
      </p:sp>
    </p:spTree>
    <p:extLst>
      <p:ext uri="{BB962C8B-B14F-4D97-AF65-F5344CB8AC3E}">
        <p14:creationId xmlns:p14="http://schemas.microsoft.com/office/powerpoint/2010/main" val="2956628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Architectural, Engineering, and Construction industries, or AEC in short, an important need is to record and document the progress of constructions over time by taking a lot of photos of the indoor environments. A trend is to replace traditional cameras with 360-degree cameras, as it usually needs far fewer panoramas to fully capture an indoor environment than traditional perspective photos. </a:t>
            </a:r>
          </a:p>
          <a:p>
            <a:endParaRPr lang="en-US" dirty="0"/>
          </a:p>
          <a:p>
            <a:r>
              <a:rPr lang="en-US" dirty="0"/>
              <a:t>Similarly, in real-estates and retail, “virtual tour” applications allow users to virtually visit a property without physically being there. The current dominant way for doing so is through panoramas with camera poses in between, so the user can have full 3DOF virtual reality at the fixed locations and intuitively jump or “teleport” between the locations using UIs such as clickable markers.</a:t>
            </a:r>
          </a:p>
        </p:txBody>
      </p:sp>
      <p:sp>
        <p:nvSpPr>
          <p:cNvPr id="4" name="Slide Number Placeholder 3"/>
          <p:cNvSpPr>
            <a:spLocks noGrp="1"/>
          </p:cNvSpPr>
          <p:nvPr>
            <p:ph type="sldNum" sz="quarter" idx="5"/>
          </p:nvPr>
        </p:nvSpPr>
        <p:spPr/>
        <p:txBody>
          <a:bodyPr/>
          <a:lstStyle/>
          <a:p>
            <a:fld id="{DD9D0227-63BE-4123-8EE3-20936BB278B0}" type="slidenum">
              <a:rPr lang="zh-TW" altLang="en-US" smtClean="0"/>
              <a:t>2</a:t>
            </a:fld>
            <a:endParaRPr lang="zh-TW" altLang="en-US"/>
          </a:p>
        </p:txBody>
      </p:sp>
    </p:spTree>
    <p:extLst>
      <p:ext uri="{BB962C8B-B14F-4D97-AF65-F5344CB8AC3E}">
        <p14:creationId xmlns:p14="http://schemas.microsoft.com/office/powerpoint/2010/main" val="334280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Architectural, Engineering, and Construction industries, or AEC in short, an important need is to record and document the progress of constructions over time by taking a lot of photos of the indoor environments. A trend is to replace traditional cameras with 360-degree cameras, as it usually needs far fewer panoramas to fully capture an indoor environment than traditional perspective photos. </a:t>
            </a:r>
          </a:p>
          <a:p>
            <a:endParaRPr lang="en-US" dirty="0"/>
          </a:p>
          <a:p>
            <a:r>
              <a:rPr lang="en-US" dirty="0"/>
              <a:t>Similarly, in real-estates and retail, “virtual tour” applications allow users to virtually visit a property without physically being there. The current dominant way for doing so is through panoramas with camera poses in between, so the user can have full 3DOF virtual reality at the fixed locations and intuitively jump or “teleport” between the locations using UIs such as clickable markers.</a:t>
            </a:r>
          </a:p>
        </p:txBody>
      </p:sp>
      <p:sp>
        <p:nvSpPr>
          <p:cNvPr id="4" name="Slide Number Placeholder 3"/>
          <p:cNvSpPr>
            <a:spLocks noGrp="1"/>
          </p:cNvSpPr>
          <p:nvPr>
            <p:ph type="sldNum" sz="quarter" idx="5"/>
          </p:nvPr>
        </p:nvSpPr>
        <p:spPr/>
        <p:txBody>
          <a:bodyPr/>
          <a:lstStyle/>
          <a:p>
            <a:fld id="{DD9D0227-63BE-4123-8EE3-20936BB278B0}" type="slidenum">
              <a:rPr lang="zh-TW" altLang="en-US" smtClean="0"/>
              <a:t>3</a:t>
            </a:fld>
            <a:endParaRPr lang="zh-TW" altLang="en-US"/>
          </a:p>
        </p:txBody>
      </p:sp>
    </p:spTree>
    <p:extLst>
      <p:ext uri="{BB962C8B-B14F-4D97-AF65-F5344CB8AC3E}">
        <p14:creationId xmlns:p14="http://schemas.microsoft.com/office/powerpoint/2010/main" val="250840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To demonstrate the usefulness of using panoramas in the AEC industries, we share a very interesting video by OpenSpace.ai. This video shows that engineers use 360-degree cameras, mounted on their helmet, to capture a construction jobsite by simply walking in it. We can see that the panoramic footages enable applications such as communications between different stakeholders (something like BIM), documenting the construction progress over time, and even simulations of alternative setups of the indoor environments.</a:t>
            </a:r>
          </a:p>
        </p:txBody>
      </p:sp>
      <p:sp>
        <p:nvSpPr>
          <p:cNvPr id="4" name="投影片編號版面配置區 3"/>
          <p:cNvSpPr>
            <a:spLocks noGrp="1"/>
          </p:cNvSpPr>
          <p:nvPr>
            <p:ph type="sldNum" sz="quarter" idx="5"/>
          </p:nvPr>
        </p:nvSpPr>
        <p:spPr/>
        <p:txBody>
          <a:bodyPr/>
          <a:lstStyle/>
          <a:p>
            <a:fld id="{DD9D0227-63BE-4123-8EE3-20936BB278B0}" type="slidenum">
              <a:rPr lang="zh-TW" altLang="en-US" smtClean="0"/>
              <a:t>4</a:t>
            </a:fld>
            <a:endParaRPr lang="zh-TW" altLang="en-US"/>
          </a:p>
        </p:txBody>
      </p:sp>
    </p:spTree>
    <p:extLst>
      <p:ext uri="{BB962C8B-B14F-4D97-AF65-F5344CB8AC3E}">
        <p14:creationId xmlns:p14="http://schemas.microsoft.com/office/powerpoint/2010/main" val="32628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While we find their tools to be clever and useful, we do observe one weakness - which is the large numbers of panoramas that are taken.</a:t>
            </a:r>
          </a:p>
          <a:p>
            <a:endParaRPr lang="en-US" altLang="zh-TW" dirty="0"/>
          </a:p>
          <a:p>
            <a:r>
              <a:rPr lang="en-US" altLang="zh-TW" dirty="0"/>
              <a:t>While this is more ok for helmet-held 360-degree cameras that capture panoramic videos, for more high-quality 360 photography or 3D scans, the camera or the 3D scanner needs to be mounted on a steady tripod; and placing and moving the tripod becomes a time-consuming process. Therefore, we want to propose a computational approach to help the photographers to plan optimal placements of the 360 camera (in terms of numbers of panoramas taken) in an indoor environment so that time and efforts can be minimized.</a:t>
            </a:r>
          </a:p>
        </p:txBody>
      </p:sp>
      <p:sp>
        <p:nvSpPr>
          <p:cNvPr id="4" name="投影片編號版面配置區 3"/>
          <p:cNvSpPr>
            <a:spLocks noGrp="1"/>
          </p:cNvSpPr>
          <p:nvPr>
            <p:ph type="sldNum" sz="quarter" idx="5"/>
          </p:nvPr>
        </p:nvSpPr>
        <p:spPr/>
        <p:txBody>
          <a:bodyPr/>
          <a:lstStyle/>
          <a:p>
            <a:fld id="{DD9D0227-63BE-4123-8EE3-20936BB278B0}" type="slidenum">
              <a:rPr lang="zh-TW" altLang="en-US" smtClean="0"/>
              <a:t>5</a:t>
            </a:fld>
            <a:endParaRPr lang="zh-TW" altLang="en-US"/>
          </a:p>
        </p:txBody>
      </p:sp>
    </p:spTree>
    <p:extLst>
      <p:ext uri="{BB962C8B-B14F-4D97-AF65-F5344CB8AC3E}">
        <p14:creationId xmlns:p14="http://schemas.microsoft.com/office/powerpoint/2010/main" val="3313863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dirty="0">
                <a:latin typeface="Centaur" panose="02030504050205020304" pitchFamily="18" charset="0"/>
                <a:ea typeface="+mn-ea"/>
                <a:cs typeface="Hiragino Sans GB W3" charset="-122"/>
              </a:rPr>
              <a:t>While using panoramas can greatly reduce the number of photos needed to capture an indoor environment, there are still several challenges when we do so. The first is obviously the occlusions caused by walls and large objects.  Even if there are no occlusions, the relatively weaker spec of 360-cameras over traditional cameras means that the visible ranges, which is usually less than 10 meters long, and distortions when seeing walls at “slanted” angles, needs to be considered.</a:t>
            </a:r>
            <a:endParaRPr lang="en-US" altLang="zh-CN" sz="1200" b="0" dirty="0">
              <a:latin typeface="Centaur" panose="02030504050205020304" pitchFamily="18" charset="0"/>
              <a:cs typeface="Hiragino Sans GB W3" charset="-122"/>
            </a:endParaRPr>
          </a:p>
        </p:txBody>
      </p:sp>
      <p:sp>
        <p:nvSpPr>
          <p:cNvPr id="4" name="投影片編號版面配置區 3"/>
          <p:cNvSpPr>
            <a:spLocks noGrp="1"/>
          </p:cNvSpPr>
          <p:nvPr>
            <p:ph type="sldNum" sz="quarter" idx="5"/>
          </p:nvPr>
        </p:nvSpPr>
        <p:spPr/>
        <p:txBody>
          <a:bodyPr/>
          <a:lstStyle/>
          <a:p>
            <a:fld id="{DD9D0227-63BE-4123-8EE3-20936BB278B0}" type="slidenum">
              <a:rPr lang="zh-TW" altLang="en-US" smtClean="0"/>
              <a:t>6</a:t>
            </a:fld>
            <a:endParaRPr lang="zh-TW" altLang="en-US"/>
          </a:p>
        </p:txBody>
      </p:sp>
    </p:spTree>
    <p:extLst>
      <p:ext uri="{BB962C8B-B14F-4D97-AF65-F5344CB8AC3E}">
        <p14:creationId xmlns:p14="http://schemas.microsoft.com/office/powerpoint/2010/main" val="143589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 simple guide to placing 360° cameras for virtual tours is described in the Zillow Indoor Dataset (</a:t>
            </a:r>
            <a:r>
              <a:rPr lang="en-US" altLang="zh-TW" dirty="0" err="1"/>
              <a:t>ZInD</a:t>
            </a:r>
            <a:r>
              <a:rPr lang="en-US" altLang="zh-TW" dirty="0"/>
              <a:t>) , a unique attribute of this paper is the room layout profile.</a:t>
            </a:r>
          </a:p>
          <a:p>
            <a:r>
              <a:rPr lang="en-US" altLang="zh-TW" dirty="0" err="1"/>
              <a:t>ZInD</a:t>
            </a:r>
            <a:r>
              <a:rPr lang="en-US" altLang="zh-TW" dirty="0"/>
              <a:t> follows a real-world distribution rather than most cuboid or Manhattan layouts in currently available datasets.</a:t>
            </a:r>
          </a:p>
          <a:p>
            <a:r>
              <a:rPr lang="en-US" altLang="zh-TW" dirty="0"/>
              <a:t>This means that panoramic photos should be taken in larger rooms.</a:t>
            </a:r>
            <a:endParaRPr lang="zh-TW" altLang="en-US" dirty="0"/>
          </a:p>
        </p:txBody>
      </p:sp>
      <p:sp>
        <p:nvSpPr>
          <p:cNvPr id="4" name="投影片編號版面配置區 3"/>
          <p:cNvSpPr>
            <a:spLocks noGrp="1"/>
          </p:cNvSpPr>
          <p:nvPr>
            <p:ph type="sldNum" sz="quarter" idx="5"/>
          </p:nvPr>
        </p:nvSpPr>
        <p:spPr/>
        <p:txBody>
          <a:bodyPr/>
          <a:lstStyle/>
          <a:p>
            <a:fld id="{DD9D0227-63BE-4123-8EE3-20936BB278B0}" type="slidenum">
              <a:rPr lang="zh-TW" altLang="en-US" smtClean="0"/>
              <a:t>7</a:t>
            </a:fld>
            <a:endParaRPr lang="zh-TW" altLang="en-US"/>
          </a:p>
        </p:txBody>
      </p:sp>
    </p:spTree>
    <p:extLst>
      <p:ext uri="{BB962C8B-B14F-4D97-AF65-F5344CB8AC3E}">
        <p14:creationId xmlns:p14="http://schemas.microsoft.com/office/powerpoint/2010/main" val="1594754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Create 2D drawings or floor plans of the site to plan paths in advance.</a:t>
            </a:r>
          </a:p>
          <a:p>
            <a:r>
              <a:rPr lang="en-US" altLang="zh-TW" dirty="0"/>
              <a:t>• Physical markers were previously placed on the 360° camera for easy re-access.</a:t>
            </a:r>
          </a:p>
          <a:p>
            <a:r>
              <a:rPr lang="en-US" altLang="zh-TW" dirty="0"/>
              <a:t>• Capture panoramas in the center of the room and detailed 3D scans around the perimeter.</a:t>
            </a:r>
            <a:endParaRPr lang="zh-TW" altLang="en-US" dirty="0"/>
          </a:p>
        </p:txBody>
      </p:sp>
      <p:sp>
        <p:nvSpPr>
          <p:cNvPr id="4" name="投影片編號版面配置區 3"/>
          <p:cNvSpPr>
            <a:spLocks noGrp="1"/>
          </p:cNvSpPr>
          <p:nvPr>
            <p:ph type="sldNum" sz="quarter" idx="5"/>
          </p:nvPr>
        </p:nvSpPr>
        <p:spPr/>
        <p:txBody>
          <a:bodyPr/>
          <a:lstStyle/>
          <a:p>
            <a:fld id="{DD9D0227-63BE-4123-8EE3-20936BB278B0}" type="slidenum">
              <a:rPr lang="zh-TW" altLang="en-US" smtClean="0"/>
              <a:t>8</a:t>
            </a:fld>
            <a:endParaRPr lang="zh-TW" altLang="en-US"/>
          </a:p>
        </p:txBody>
      </p:sp>
    </p:spTree>
    <p:extLst>
      <p:ext uri="{BB962C8B-B14F-4D97-AF65-F5344CB8AC3E}">
        <p14:creationId xmlns:p14="http://schemas.microsoft.com/office/powerpoint/2010/main" val="2435050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Define the ROIs to be the walls of the indoor environment only (excluding the floor and the ceiling).</a:t>
            </a:r>
          </a:p>
          <a:p>
            <a:endParaRPr lang="zh-TW" altLang="en-US" dirty="0"/>
          </a:p>
        </p:txBody>
      </p:sp>
      <p:sp>
        <p:nvSpPr>
          <p:cNvPr id="4" name="投影片編號版面配置區 3"/>
          <p:cNvSpPr>
            <a:spLocks noGrp="1"/>
          </p:cNvSpPr>
          <p:nvPr>
            <p:ph type="sldNum" sz="quarter" idx="5"/>
          </p:nvPr>
        </p:nvSpPr>
        <p:spPr/>
        <p:txBody>
          <a:bodyPr/>
          <a:lstStyle/>
          <a:p>
            <a:fld id="{DD9D0227-63BE-4123-8EE3-20936BB278B0}" type="slidenum">
              <a:rPr lang="zh-TW" altLang="en-US" smtClean="0"/>
              <a:t>12</a:t>
            </a:fld>
            <a:endParaRPr lang="zh-TW" altLang="en-US"/>
          </a:p>
        </p:txBody>
      </p:sp>
    </p:spTree>
    <p:extLst>
      <p:ext uri="{BB962C8B-B14F-4D97-AF65-F5344CB8AC3E}">
        <p14:creationId xmlns:p14="http://schemas.microsoft.com/office/powerpoint/2010/main" val="88179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B29F20-8C55-E846-B843-61D7C20C141B}"/>
              </a:ext>
            </a:extLst>
          </p:cNvPr>
          <p:cNvSpPr>
            <a:spLocks noGrp="1"/>
          </p:cNvSpPr>
          <p:nvPr>
            <p:ph type="ctrTitle"/>
          </p:nvPr>
        </p:nvSpPr>
        <p:spPr>
          <a:xfrm>
            <a:off x="2063552" y="1122363"/>
            <a:ext cx="8064896" cy="2387600"/>
          </a:xfrm>
        </p:spPr>
        <p:txBody>
          <a:bodyPr anchor="b"/>
          <a:lstStyle>
            <a:lvl1pPr algn="ctr">
              <a:defRPr sz="6000"/>
            </a:lvl1pPr>
          </a:lstStyle>
          <a:p>
            <a:r>
              <a:rPr lang="zh-TW" altLang="en-US"/>
              <a:t>按一下以編輯母片標題樣式</a:t>
            </a:r>
            <a:endParaRPr lang="it-IT"/>
          </a:p>
        </p:txBody>
      </p:sp>
      <p:sp>
        <p:nvSpPr>
          <p:cNvPr id="3" name="Sottotitolo 2">
            <a:extLst>
              <a:ext uri="{FF2B5EF4-FFF2-40B4-BE49-F238E27FC236}">
                <a16:creationId xmlns:a16="http://schemas.microsoft.com/office/drawing/2014/main" id="{1B8E77E5-28C4-E8DC-3F8A-B666277192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it-IT"/>
          </a:p>
        </p:txBody>
      </p:sp>
      <p:sp>
        <p:nvSpPr>
          <p:cNvPr id="4" name="Rettangolo 3">
            <a:extLst>
              <a:ext uri="{FF2B5EF4-FFF2-40B4-BE49-F238E27FC236}">
                <a16:creationId xmlns:a16="http://schemas.microsoft.com/office/drawing/2014/main" id="{8A5F73D6-0592-659B-6F21-2BB5225B7805}"/>
              </a:ext>
            </a:extLst>
          </p:cNvPr>
          <p:cNvSpPr/>
          <p:nvPr userDrawn="1"/>
        </p:nvSpPr>
        <p:spPr>
          <a:xfrm>
            <a:off x="540000" y="0"/>
            <a:ext cx="11652000" cy="540000"/>
          </a:xfrm>
          <a:prstGeom prst="rect">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2ABA26F-84C5-E67D-D0B8-EDEEBE2CE373}"/>
              </a:ext>
            </a:extLst>
          </p:cNvPr>
          <p:cNvSpPr/>
          <p:nvPr userDrawn="1"/>
        </p:nvSpPr>
        <p:spPr>
          <a:xfrm>
            <a:off x="0" y="540000"/>
            <a:ext cx="540000" cy="6328160"/>
          </a:xfrm>
          <a:prstGeom prst="rect">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it-IT"/>
          </a:p>
        </p:txBody>
      </p:sp>
      <p:grpSp>
        <p:nvGrpSpPr>
          <p:cNvPr id="6" name="Gruppo 5">
            <a:extLst>
              <a:ext uri="{FF2B5EF4-FFF2-40B4-BE49-F238E27FC236}">
                <a16:creationId xmlns:a16="http://schemas.microsoft.com/office/drawing/2014/main" id="{197A7BE5-D8A3-FBC9-C2FE-54FC986B01C9}"/>
              </a:ext>
            </a:extLst>
          </p:cNvPr>
          <p:cNvGrpSpPr/>
          <p:nvPr userDrawn="1"/>
        </p:nvGrpSpPr>
        <p:grpSpPr>
          <a:xfrm>
            <a:off x="-59690" y="-60850"/>
            <a:ext cx="601663" cy="601663"/>
            <a:chOff x="1308586" y="2750448"/>
            <a:chExt cx="1391414" cy="1389552"/>
          </a:xfrm>
        </p:grpSpPr>
        <p:sp>
          <p:nvSpPr>
            <p:cNvPr id="7" name="Triangolo rettangolo 6">
              <a:extLst>
                <a:ext uri="{FF2B5EF4-FFF2-40B4-BE49-F238E27FC236}">
                  <a16:creationId xmlns:a16="http://schemas.microsoft.com/office/drawing/2014/main" id="{E0DBF87A-6E88-585C-8308-F693EA0524FE}"/>
                </a:ext>
              </a:extLst>
            </p:cNvPr>
            <p:cNvSpPr/>
            <p:nvPr/>
          </p:nvSpPr>
          <p:spPr>
            <a:xfrm>
              <a:off x="1980000" y="3420000"/>
              <a:ext cx="720000" cy="719782"/>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8" name="Triangolo rettangolo 7">
              <a:extLst>
                <a:ext uri="{FF2B5EF4-FFF2-40B4-BE49-F238E27FC236}">
                  <a16:creationId xmlns:a16="http://schemas.microsoft.com/office/drawing/2014/main" id="{A910BC54-5ED4-A6D0-76C4-271F3D1E0218}"/>
                </a:ext>
              </a:extLst>
            </p:cNvPr>
            <p:cNvSpPr/>
            <p:nvPr/>
          </p:nvSpPr>
          <p:spPr>
            <a:xfrm rot="10800000">
              <a:off x="1980000" y="3420000"/>
              <a:ext cx="720000" cy="719782"/>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9" name="Triangolo rettangolo 8">
              <a:extLst>
                <a:ext uri="{FF2B5EF4-FFF2-40B4-BE49-F238E27FC236}">
                  <a16:creationId xmlns:a16="http://schemas.microsoft.com/office/drawing/2014/main" id="{CC56C6A7-E7BF-C1C7-FE8B-98E4917E220C}"/>
                </a:ext>
              </a:extLst>
            </p:cNvPr>
            <p:cNvSpPr/>
            <p:nvPr/>
          </p:nvSpPr>
          <p:spPr>
            <a:xfrm>
              <a:off x="1620000" y="3060000"/>
              <a:ext cx="360000" cy="36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0" name="Triangolo rettangolo 9">
              <a:extLst>
                <a:ext uri="{FF2B5EF4-FFF2-40B4-BE49-F238E27FC236}">
                  <a16:creationId xmlns:a16="http://schemas.microsoft.com/office/drawing/2014/main" id="{3FFF3C45-F8E4-693A-64DE-A0F3BDDD4B65}"/>
                </a:ext>
              </a:extLst>
            </p:cNvPr>
            <p:cNvSpPr/>
            <p:nvPr/>
          </p:nvSpPr>
          <p:spPr>
            <a:xfrm rot="10800000">
              <a:off x="1620000" y="3060000"/>
              <a:ext cx="360000" cy="36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1" name="Triangolo rettangolo 10">
              <a:extLst>
                <a:ext uri="{FF2B5EF4-FFF2-40B4-BE49-F238E27FC236}">
                  <a16:creationId xmlns:a16="http://schemas.microsoft.com/office/drawing/2014/main" id="{5833F169-A24B-80C0-D5AE-58685B1A82F0}"/>
                </a:ext>
              </a:extLst>
            </p:cNvPr>
            <p:cNvSpPr/>
            <p:nvPr/>
          </p:nvSpPr>
          <p:spPr>
            <a:xfrm rot="2700000">
              <a:off x="1724475" y="3523020"/>
              <a:ext cx="511052" cy="510897"/>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2" name="Triangolo rettangolo 11">
              <a:extLst>
                <a:ext uri="{FF2B5EF4-FFF2-40B4-BE49-F238E27FC236}">
                  <a16:creationId xmlns:a16="http://schemas.microsoft.com/office/drawing/2014/main" id="{402D4444-1B83-EDAD-D362-A7E923E6237B}"/>
                </a:ext>
              </a:extLst>
            </p:cNvPr>
            <p:cNvSpPr/>
            <p:nvPr/>
          </p:nvSpPr>
          <p:spPr>
            <a:xfrm rot="8100000">
              <a:off x="2084474" y="3165135"/>
              <a:ext cx="511052" cy="510897"/>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3" name="Triangolo rettangolo 12">
              <a:extLst>
                <a:ext uri="{FF2B5EF4-FFF2-40B4-BE49-F238E27FC236}">
                  <a16:creationId xmlns:a16="http://schemas.microsoft.com/office/drawing/2014/main" id="{3BDA73BC-2F3C-8D6F-ECDD-4A491F0EF936}"/>
                </a:ext>
              </a:extLst>
            </p:cNvPr>
            <p:cNvSpPr/>
            <p:nvPr/>
          </p:nvSpPr>
          <p:spPr>
            <a:xfrm rot="5400000">
              <a:off x="1980000" y="3060000"/>
              <a:ext cx="360000" cy="36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4" name="Triangolo rettangolo 13">
              <a:extLst>
                <a:ext uri="{FF2B5EF4-FFF2-40B4-BE49-F238E27FC236}">
                  <a16:creationId xmlns:a16="http://schemas.microsoft.com/office/drawing/2014/main" id="{F633F67F-DA6C-C67B-90AD-C96E1B64ABD6}"/>
                </a:ext>
              </a:extLst>
            </p:cNvPr>
            <p:cNvSpPr/>
            <p:nvPr/>
          </p:nvSpPr>
          <p:spPr>
            <a:xfrm rot="5400000">
              <a:off x="1620000" y="3420000"/>
              <a:ext cx="360000" cy="36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5" name="Triangolo rettangolo 14">
              <a:extLst>
                <a:ext uri="{FF2B5EF4-FFF2-40B4-BE49-F238E27FC236}">
                  <a16:creationId xmlns:a16="http://schemas.microsoft.com/office/drawing/2014/main" id="{E09E9224-E593-BBFE-2A6E-FAD8D34ACE89}"/>
                </a:ext>
              </a:extLst>
            </p:cNvPr>
            <p:cNvSpPr/>
            <p:nvPr/>
          </p:nvSpPr>
          <p:spPr>
            <a:xfrm rot="10800000">
              <a:off x="2340000" y="3060000"/>
              <a:ext cx="360000" cy="36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6" name="Triangolo rettangolo 15">
              <a:extLst>
                <a:ext uri="{FF2B5EF4-FFF2-40B4-BE49-F238E27FC236}">
                  <a16:creationId xmlns:a16="http://schemas.microsoft.com/office/drawing/2014/main" id="{50151739-7FDF-3EFF-16AB-B73B4F4B7DB8}"/>
                </a:ext>
              </a:extLst>
            </p:cNvPr>
            <p:cNvSpPr/>
            <p:nvPr/>
          </p:nvSpPr>
          <p:spPr>
            <a:xfrm>
              <a:off x="1620000" y="3780000"/>
              <a:ext cx="360000" cy="36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7" name="Triangolo rettangolo 16">
              <a:extLst>
                <a:ext uri="{FF2B5EF4-FFF2-40B4-BE49-F238E27FC236}">
                  <a16:creationId xmlns:a16="http://schemas.microsoft.com/office/drawing/2014/main" id="{041A5A0F-6237-595B-61E7-23A3619EB3D8}"/>
                </a:ext>
              </a:extLst>
            </p:cNvPr>
            <p:cNvSpPr/>
            <p:nvPr/>
          </p:nvSpPr>
          <p:spPr>
            <a:xfrm>
              <a:off x="1440000" y="288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8" name="Triangolo rettangolo 17">
              <a:extLst>
                <a:ext uri="{FF2B5EF4-FFF2-40B4-BE49-F238E27FC236}">
                  <a16:creationId xmlns:a16="http://schemas.microsoft.com/office/drawing/2014/main" id="{7585AD03-A1CF-93B2-E779-A8ED62E5F7FD}"/>
                </a:ext>
              </a:extLst>
            </p:cNvPr>
            <p:cNvSpPr/>
            <p:nvPr/>
          </p:nvSpPr>
          <p:spPr>
            <a:xfrm rot="10800000">
              <a:off x="1440000" y="288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19" name="Triangolo rettangolo 18">
              <a:extLst>
                <a:ext uri="{FF2B5EF4-FFF2-40B4-BE49-F238E27FC236}">
                  <a16:creationId xmlns:a16="http://schemas.microsoft.com/office/drawing/2014/main" id="{084CAFC5-D224-EDA7-3F8B-2A48D48BF959}"/>
                </a:ext>
              </a:extLst>
            </p:cNvPr>
            <p:cNvSpPr/>
            <p:nvPr/>
          </p:nvSpPr>
          <p:spPr>
            <a:xfrm rot="2700000">
              <a:off x="1492102" y="3113086"/>
              <a:ext cx="258439" cy="257115"/>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0" name="Triangolo rettangolo 19">
              <a:extLst>
                <a:ext uri="{FF2B5EF4-FFF2-40B4-BE49-F238E27FC236}">
                  <a16:creationId xmlns:a16="http://schemas.microsoft.com/office/drawing/2014/main" id="{001190CA-FBA3-27FC-6225-54A11B554615}"/>
                </a:ext>
              </a:extLst>
            </p:cNvPr>
            <p:cNvSpPr/>
            <p:nvPr/>
          </p:nvSpPr>
          <p:spPr>
            <a:xfrm rot="5400000">
              <a:off x="1440000" y="306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1" name="Triangolo rettangolo 20">
              <a:extLst>
                <a:ext uri="{FF2B5EF4-FFF2-40B4-BE49-F238E27FC236}">
                  <a16:creationId xmlns:a16="http://schemas.microsoft.com/office/drawing/2014/main" id="{DD27DFE6-8340-6FE1-C18C-1DD4B932FB93}"/>
                </a:ext>
              </a:extLst>
            </p:cNvPr>
            <p:cNvSpPr>
              <a:spLocks noChangeAspect="1"/>
            </p:cNvSpPr>
            <p:nvPr/>
          </p:nvSpPr>
          <p:spPr>
            <a:xfrm rot="8100000">
              <a:off x="1672634" y="2932609"/>
              <a:ext cx="255600" cy="2556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2" name="Triangolo rettangolo 21">
              <a:extLst>
                <a:ext uri="{FF2B5EF4-FFF2-40B4-BE49-F238E27FC236}">
                  <a16:creationId xmlns:a16="http://schemas.microsoft.com/office/drawing/2014/main" id="{FC7D8E24-77B9-914A-04EC-F2C97CB116A4}"/>
                </a:ext>
              </a:extLst>
            </p:cNvPr>
            <p:cNvSpPr/>
            <p:nvPr/>
          </p:nvSpPr>
          <p:spPr>
            <a:xfrm rot="5400000">
              <a:off x="1620000" y="288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3" name="Triangolo rettangolo 22">
              <a:extLst>
                <a:ext uri="{FF2B5EF4-FFF2-40B4-BE49-F238E27FC236}">
                  <a16:creationId xmlns:a16="http://schemas.microsoft.com/office/drawing/2014/main" id="{23727B4B-3964-293F-4E34-941C64A03AC8}"/>
                </a:ext>
              </a:extLst>
            </p:cNvPr>
            <p:cNvSpPr/>
            <p:nvPr/>
          </p:nvSpPr>
          <p:spPr>
            <a:xfrm rot="2700000">
              <a:off x="1495926" y="3826850"/>
              <a:ext cx="257472" cy="263718"/>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4" name="Triangolo rettangolo 23">
              <a:extLst>
                <a:ext uri="{FF2B5EF4-FFF2-40B4-BE49-F238E27FC236}">
                  <a16:creationId xmlns:a16="http://schemas.microsoft.com/office/drawing/2014/main" id="{E21EB791-AFB3-8DAB-2BA5-A6E9AC62A52F}"/>
                </a:ext>
              </a:extLst>
            </p:cNvPr>
            <p:cNvSpPr/>
            <p:nvPr/>
          </p:nvSpPr>
          <p:spPr>
            <a:xfrm rot="2700000">
              <a:off x="1493382" y="3468731"/>
              <a:ext cx="254912" cy="254912"/>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5" name="Triangolo rettangolo 24">
              <a:extLst>
                <a:ext uri="{FF2B5EF4-FFF2-40B4-BE49-F238E27FC236}">
                  <a16:creationId xmlns:a16="http://schemas.microsoft.com/office/drawing/2014/main" id="{44AB41D7-F9ED-2608-F08C-F4617CAEFE27}"/>
                </a:ext>
              </a:extLst>
            </p:cNvPr>
            <p:cNvSpPr/>
            <p:nvPr/>
          </p:nvSpPr>
          <p:spPr>
            <a:xfrm>
              <a:off x="1440000" y="324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6" name="Triangolo rettangolo 25">
              <a:extLst>
                <a:ext uri="{FF2B5EF4-FFF2-40B4-BE49-F238E27FC236}">
                  <a16:creationId xmlns:a16="http://schemas.microsoft.com/office/drawing/2014/main" id="{2DD93B36-2962-9CA6-B796-AB3C7CD5A62C}"/>
                </a:ext>
              </a:extLst>
            </p:cNvPr>
            <p:cNvSpPr/>
            <p:nvPr/>
          </p:nvSpPr>
          <p:spPr>
            <a:xfrm rot="5400000">
              <a:off x="1440000" y="342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7" name="Triangolo rettangolo 26">
              <a:extLst>
                <a:ext uri="{FF2B5EF4-FFF2-40B4-BE49-F238E27FC236}">
                  <a16:creationId xmlns:a16="http://schemas.microsoft.com/office/drawing/2014/main" id="{34A51F3A-B563-9BAD-CC9C-3762890AD1E3}"/>
                </a:ext>
              </a:extLst>
            </p:cNvPr>
            <p:cNvSpPr/>
            <p:nvPr/>
          </p:nvSpPr>
          <p:spPr>
            <a:xfrm>
              <a:off x="1440000" y="396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8" name="Triangolo rettangolo 27">
              <a:extLst>
                <a:ext uri="{FF2B5EF4-FFF2-40B4-BE49-F238E27FC236}">
                  <a16:creationId xmlns:a16="http://schemas.microsoft.com/office/drawing/2014/main" id="{0EDF1FD2-6B6F-90AE-A789-7924FD463C6E}"/>
                </a:ext>
              </a:extLst>
            </p:cNvPr>
            <p:cNvSpPr/>
            <p:nvPr/>
          </p:nvSpPr>
          <p:spPr>
            <a:xfrm rot="13500915">
              <a:off x="1311731" y="3648794"/>
              <a:ext cx="256261" cy="262551"/>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29" name="Triangolo rettangolo 28">
              <a:extLst>
                <a:ext uri="{FF2B5EF4-FFF2-40B4-BE49-F238E27FC236}">
                  <a16:creationId xmlns:a16="http://schemas.microsoft.com/office/drawing/2014/main" id="{2C83D0B6-7B55-2257-36D9-9C3984549D1D}"/>
                </a:ext>
              </a:extLst>
            </p:cNvPr>
            <p:cNvSpPr/>
            <p:nvPr/>
          </p:nvSpPr>
          <p:spPr>
            <a:xfrm rot="8100000">
              <a:off x="2030391" y="2934254"/>
              <a:ext cx="254912" cy="254912"/>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30" name="Triangolo rettangolo 29">
              <a:extLst>
                <a:ext uri="{FF2B5EF4-FFF2-40B4-BE49-F238E27FC236}">
                  <a16:creationId xmlns:a16="http://schemas.microsoft.com/office/drawing/2014/main" id="{7516F10E-E08D-A103-43F5-B474273E7A94}"/>
                </a:ext>
              </a:extLst>
            </p:cNvPr>
            <p:cNvSpPr/>
            <p:nvPr/>
          </p:nvSpPr>
          <p:spPr>
            <a:xfrm rot="8100000">
              <a:off x="2391054" y="2933002"/>
              <a:ext cx="256907" cy="256907"/>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31" name="Triangolo rettangolo 30">
              <a:extLst>
                <a:ext uri="{FF2B5EF4-FFF2-40B4-BE49-F238E27FC236}">
                  <a16:creationId xmlns:a16="http://schemas.microsoft.com/office/drawing/2014/main" id="{37E58A26-8936-CDC2-88CD-7B9184EE877E}"/>
                </a:ext>
              </a:extLst>
            </p:cNvPr>
            <p:cNvSpPr/>
            <p:nvPr/>
          </p:nvSpPr>
          <p:spPr>
            <a:xfrm rot="10800000">
              <a:off x="1800000" y="288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32" name="Triangolo rettangolo 31">
              <a:extLst>
                <a:ext uri="{FF2B5EF4-FFF2-40B4-BE49-F238E27FC236}">
                  <a16:creationId xmlns:a16="http://schemas.microsoft.com/office/drawing/2014/main" id="{D56C787E-C3E0-E32B-663B-DA66C778A9DB}"/>
                </a:ext>
              </a:extLst>
            </p:cNvPr>
            <p:cNvSpPr/>
            <p:nvPr/>
          </p:nvSpPr>
          <p:spPr>
            <a:xfrm rot="10800000">
              <a:off x="2520000" y="288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33" name="Triangolo rettangolo 32">
              <a:extLst>
                <a:ext uri="{FF2B5EF4-FFF2-40B4-BE49-F238E27FC236}">
                  <a16:creationId xmlns:a16="http://schemas.microsoft.com/office/drawing/2014/main" id="{F072D064-70D4-2A47-38DC-6F5BA9E0D0CD}"/>
                </a:ext>
              </a:extLst>
            </p:cNvPr>
            <p:cNvSpPr/>
            <p:nvPr/>
          </p:nvSpPr>
          <p:spPr>
            <a:xfrm rot="5400000">
              <a:off x="1980000" y="288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sp>
          <p:nvSpPr>
            <p:cNvPr id="34" name="Triangolo rettangolo 33">
              <a:extLst>
                <a:ext uri="{FF2B5EF4-FFF2-40B4-BE49-F238E27FC236}">
                  <a16:creationId xmlns:a16="http://schemas.microsoft.com/office/drawing/2014/main" id="{B64CC0C9-5592-BF9C-F7D5-AAEFE974C3F3}"/>
                </a:ext>
              </a:extLst>
            </p:cNvPr>
            <p:cNvSpPr>
              <a:spLocks noChangeAspect="1"/>
            </p:cNvSpPr>
            <p:nvPr/>
          </p:nvSpPr>
          <p:spPr>
            <a:xfrm rot="18900000">
              <a:off x="2207274" y="2750448"/>
              <a:ext cx="259200" cy="2592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it-IT"/>
            </a:p>
          </p:txBody>
        </p:sp>
      </p:grpSp>
      <p:sp>
        <p:nvSpPr>
          <p:cNvPr id="35" name="Rettangolo 34">
            <a:extLst>
              <a:ext uri="{FF2B5EF4-FFF2-40B4-BE49-F238E27FC236}">
                <a16:creationId xmlns:a16="http://schemas.microsoft.com/office/drawing/2014/main" id="{94985821-E9DE-118B-4723-C99470BB8E96}"/>
              </a:ext>
            </a:extLst>
          </p:cNvPr>
          <p:cNvSpPr/>
          <p:nvPr userDrawn="1"/>
        </p:nvSpPr>
        <p:spPr>
          <a:xfrm>
            <a:off x="11280576" y="540000"/>
            <a:ext cx="911424" cy="94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6" name="Immagine 35">
            <a:extLst>
              <a:ext uri="{FF2B5EF4-FFF2-40B4-BE49-F238E27FC236}">
                <a16:creationId xmlns:a16="http://schemas.microsoft.com/office/drawing/2014/main" id="{4B8C7CE6-BF67-686A-5340-ADD7CC24E2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82" t="5494" r="7309" b="7962"/>
          <a:stretch/>
        </p:blipFill>
        <p:spPr>
          <a:xfrm>
            <a:off x="623392" y="639467"/>
            <a:ext cx="1243264" cy="1539805"/>
          </a:xfrm>
          <a:prstGeom prst="rect">
            <a:avLst/>
          </a:prstGeom>
        </p:spPr>
      </p:pic>
    </p:spTree>
    <p:extLst>
      <p:ext uri="{BB962C8B-B14F-4D97-AF65-F5344CB8AC3E}">
        <p14:creationId xmlns:p14="http://schemas.microsoft.com/office/powerpoint/2010/main" val="42797592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FFD5EA-34FF-2144-6876-6DA8248EF1CB}"/>
              </a:ext>
            </a:extLst>
          </p:cNvPr>
          <p:cNvSpPr>
            <a:spLocks noGrp="1"/>
          </p:cNvSpPr>
          <p:nvPr>
            <p:ph type="title"/>
          </p:nvPr>
        </p:nvSpPr>
        <p:spPr/>
        <p:txBody>
          <a:bodyPr/>
          <a:lstStyle/>
          <a:p>
            <a:r>
              <a:rPr lang="zh-TW" altLang="en-US"/>
              <a:t>按一下以編輯母片標題樣式</a:t>
            </a:r>
            <a:endParaRPr lang="it-IT"/>
          </a:p>
        </p:txBody>
      </p:sp>
      <p:sp>
        <p:nvSpPr>
          <p:cNvPr id="3" name="Segnaposto testo verticale 2">
            <a:extLst>
              <a:ext uri="{FF2B5EF4-FFF2-40B4-BE49-F238E27FC236}">
                <a16:creationId xmlns:a16="http://schemas.microsoft.com/office/drawing/2014/main" id="{A8146C4C-1E43-B907-EC5C-3CF52A54B48D}"/>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it-IT"/>
          </a:p>
        </p:txBody>
      </p:sp>
    </p:spTree>
    <p:extLst>
      <p:ext uri="{BB962C8B-B14F-4D97-AF65-F5344CB8AC3E}">
        <p14:creationId xmlns:p14="http://schemas.microsoft.com/office/powerpoint/2010/main" val="116200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FAB64CB-0B76-2487-A755-BC573CA62579}"/>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it-IT"/>
          </a:p>
        </p:txBody>
      </p:sp>
      <p:sp>
        <p:nvSpPr>
          <p:cNvPr id="3" name="Segnaposto testo verticale 2">
            <a:extLst>
              <a:ext uri="{FF2B5EF4-FFF2-40B4-BE49-F238E27FC236}">
                <a16:creationId xmlns:a16="http://schemas.microsoft.com/office/drawing/2014/main" id="{6E1762B7-0DB8-2527-643F-37F3A038904C}"/>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it-IT"/>
          </a:p>
        </p:txBody>
      </p:sp>
    </p:spTree>
    <p:extLst>
      <p:ext uri="{BB962C8B-B14F-4D97-AF65-F5344CB8AC3E}">
        <p14:creationId xmlns:p14="http://schemas.microsoft.com/office/powerpoint/2010/main" val="2423895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0C50DE-9B74-4F85-371C-C72EC58A55C9}"/>
              </a:ext>
            </a:extLst>
          </p:cNvPr>
          <p:cNvSpPr>
            <a:spLocks noGrp="1"/>
          </p:cNvSpPr>
          <p:nvPr>
            <p:ph type="title"/>
          </p:nvPr>
        </p:nvSpPr>
        <p:spPr/>
        <p:txBody>
          <a:bodyPr/>
          <a:lstStyle/>
          <a:p>
            <a:r>
              <a:rPr lang="zh-TW" altLang="en-US"/>
              <a:t>按一下以編輯母片標題樣式</a:t>
            </a:r>
            <a:endParaRPr lang="it-IT"/>
          </a:p>
        </p:txBody>
      </p:sp>
      <p:sp>
        <p:nvSpPr>
          <p:cNvPr id="3" name="Segnaposto contenuto 2">
            <a:extLst>
              <a:ext uri="{FF2B5EF4-FFF2-40B4-BE49-F238E27FC236}">
                <a16:creationId xmlns:a16="http://schemas.microsoft.com/office/drawing/2014/main" id="{D6870C14-9961-14F2-D3BA-2C5FE5F83AA5}"/>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it-IT"/>
          </a:p>
        </p:txBody>
      </p:sp>
    </p:spTree>
    <p:extLst>
      <p:ext uri="{BB962C8B-B14F-4D97-AF65-F5344CB8AC3E}">
        <p14:creationId xmlns:p14="http://schemas.microsoft.com/office/powerpoint/2010/main" val="1519032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B25903-C49C-4F0D-7D1E-259A595E9F6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it-IT"/>
          </a:p>
        </p:txBody>
      </p:sp>
      <p:sp>
        <p:nvSpPr>
          <p:cNvPr id="3" name="Segnaposto testo 2">
            <a:extLst>
              <a:ext uri="{FF2B5EF4-FFF2-40B4-BE49-F238E27FC236}">
                <a16:creationId xmlns:a16="http://schemas.microsoft.com/office/drawing/2014/main" id="{30538B76-2A1D-6EA1-D5D0-FB78EB5734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Tree>
    <p:extLst>
      <p:ext uri="{BB962C8B-B14F-4D97-AF65-F5344CB8AC3E}">
        <p14:creationId xmlns:p14="http://schemas.microsoft.com/office/powerpoint/2010/main" val="2679908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3108C4-7C97-92E7-9C18-003CD753308E}"/>
              </a:ext>
            </a:extLst>
          </p:cNvPr>
          <p:cNvSpPr>
            <a:spLocks noGrp="1"/>
          </p:cNvSpPr>
          <p:nvPr>
            <p:ph type="title"/>
          </p:nvPr>
        </p:nvSpPr>
        <p:spPr/>
        <p:txBody>
          <a:bodyPr/>
          <a:lstStyle/>
          <a:p>
            <a:r>
              <a:rPr lang="zh-TW" altLang="en-US"/>
              <a:t>按一下以編輯母片標題樣式</a:t>
            </a:r>
            <a:endParaRPr lang="it-IT"/>
          </a:p>
        </p:txBody>
      </p:sp>
      <p:sp>
        <p:nvSpPr>
          <p:cNvPr id="3" name="Segnaposto contenuto 2">
            <a:extLst>
              <a:ext uri="{FF2B5EF4-FFF2-40B4-BE49-F238E27FC236}">
                <a16:creationId xmlns:a16="http://schemas.microsoft.com/office/drawing/2014/main" id="{D81BD9B6-B8C6-22D9-17B5-C6955CD6C619}"/>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it-IT"/>
          </a:p>
        </p:txBody>
      </p:sp>
      <p:sp>
        <p:nvSpPr>
          <p:cNvPr id="4" name="Segnaposto contenuto 3">
            <a:extLst>
              <a:ext uri="{FF2B5EF4-FFF2-40B4-BE49-F238E27FC236}">
                <a16:creationId xmlns:a16="http://schemas.microsoft.com/office/drawing/2014/main" id="{CFA8DD4E-A4ED-6501-EDFB-F0D0DE61B2BD}"/>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it-IT"/>
          </a:p>
        </p:txBody>
      </p:sp>
    </p:spTree>
    <p:extLst>
      <p:ext uri="{BB962C8B-B14F-4D97-AF65-F5344CB8AC3E}">
        <p14:creationId xmlns:p14="http://schemas.microsoft.com/office/powerpoint/2010/main" val="157728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551FC2-3E79-B09D-7694-1D857C6F133F}"/>
              </a:ext>
            </a:extLst>
          </p:cNvPr>
          <p:cNvSpPr>
            <a:spLocks noGrp="1"/>
          </p:cNvSpPr>
          <p:nvPr>
            <p:ph type="title"/>
          </p:nvPr>
        </p:nvSpPr>
        <p:spPr>
          <a:xfrm>
            <a:off x="839788" y="365125"/>
            <a:ext cx="10515600" cy="1325563"/>
          </a:xfrm>
        </p:spPr>
        <p:txBody>
          <a:bodyPr/>
          <a:lstStyle/>
          <a:p>
            <a:r>
              <a:rPr lang="zh-TW" altLang="en-US"/>
              <a:t>按一下以編輯母片標題樣式</a:t>
            </a:r>
            <a:endParaRPr lang="it-IT"/>
          </a:p>
        </p:txBody>
      </p:sp>
      <p:sp>
        <p:nvSpPr>
          <p:cNvPr id="3" name="Segnaposto testo 2">
            <a:extLst>
              <a:ext uri="{FF2B5EF4-FFF2-40B4-BE49-F238E27FC236}">
                <a16:creationId xmlns:a16="http://schemas.microsoft.com/office/drawing/2014/main" id="{2301562F-63D4-CD04-8562-FCFD31994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Segnaposto contenuto 3">
            <a:extLst>
              <a:ext uri="{FF2B5EF4-FFF2-40B4-BE49-F238E27FC236}">
                <a16:creationId xmlns:a16="http://schemas.microsoft.com/office/drawing/2014/main" id="{D3FC4470-ABCC-CA7B-EC36-67885B413B1B}"/>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it-IT"/>
          </a:p>
        </p:txBody>
      </p:sp>
      <p:sp>
        <p:nvSpPr>
          <p:cNvPr id="5" name="Segnaposto testo 4">
            <a:extLst>
              <a:ext uri="{FF2B5EF4-FFF2-40B4-BE49-F238E27FC236}">
                <a16:creationId xmlns:a16="http://schemas.microsoft.com/office/drawing/2014/main" id="{212A3AE2-A06E-C043-B16C-257454326A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Segnaposto contenuto 5">
            <a:extLst>
              <a:ext uri="{FF2B5EF4-FFF2-40B4-BE49-F238E27FC236}">
                <a16:creationId xmlns:a16="http://schemas.microsoft.com/office/drawing/2014/main" id="{D5F2569D-53ED-FDA3-FD12-9C0CB7F79C59}"/>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it-IT"/>
          </a:p>
        </p:txBody>
      </p:sp>
    </p:spTree>
    <p:extLst>
      <p:ext uri="{BB962C8B-B14F-4D97-AF65-F5344CB8AC3E}">
        <p14:creationId xmlns:p14="http://schemas.microsoft.com/office/powerpoint/2010/main" val="1406024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E1CCCA-8FA5-7C8E-BE61-3E3A7B878FC7}"/>
              </a:ext>
            </a:extLst>
          </p:cNvPr>
          <p:cNvSpPr>
            <a:spLocks noGrp="1"/>
          </p:cNvSpPr>
          <p:nvPr>
            <p:ph type="title"/>
          </p:nvPr>
        </p:nvSpPr>
        <p:spPr/>
        <p:txBody>
          <a:bodyPr/>
          <a:lstStyle/>
          <a:p>
            <a:r>
              <a:rPr lang="zh-TW" altLang="en-US"/>
              <a:t>按一下以編輯母片標題樣式</a:t>
            </a:r>
            <a:endParaRPr lang="it-IT"/>
          </a:p>
        </p:txBody>
      </p:sp>
    </p:spTree>
    <p:extLst>
      <p:ext uri="{BB962C8B-B14F-4D97-AF65-F5344CB8AC3E}">
        <p14:creationId xmlns:p14="http://schemas.microsoft.com/office/powerpoint/2010/main" val="2140883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6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ED611A-6A4F-73EA-12A6-510C4C0BEA45}"/>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it-IT"/>
          </a:p>
        </p:txBody>
      </p:sp>
      <p:sp>
        <p:nvSpPr>
          <p:cNvPr id="3" name="Segnaposto contenuto 2">
            <a:extLst>
              <a:ext uri="{FF2B5EF4-FFF2-40B4-BE49-F238E27FC236}">
                <a16:creationId xmlns:a16="http://schemas.microsoft.com/office/drawing/2014/main" id="{9BE7C0F9-3627-B51A-4140-9497C93D04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it-IT"/>
          </a:p>
        </p:txBody>
      </p:sp>
      <p:sp>
        <p:nvSpPr>
          <p:cNvPr id="4" name="Segnaposto testo 3">
            <a:extLst>
              <a:ext uri="{FF2B5EF4-FFF2-40B4-BE49-F238E27FC236}">
                <a16:creationId xmlns:a16="http://schemas.microsoft.com/office/drawing/2014/main" id="{0B6F94D6-D2E1-239F-4EF9-DDC5D243B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112475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9FAE07-84E7-6C23-DB03-01BFDA5C9BF8}"/>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it-IT"/>
          </a:p>
        </p:txBody>
      </p:sp>
      <p:sp>
        <p:nvSpPr>
          <p:cNvPr id="3" name="Segnaposto immagine 2">
            <a:extLst>
              <a:ext uri="{FF2B5EF4-FFF2-40B4-BE49-F238E27FC236}">
                <a16:creationId xmlns:a16="http://schemas.microsoft.com/office/drawing/2014/main" id="{2790A3D5-23FF-093B-70E5-71958EE45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it-IT"/>
          </a:p>
        </p:txBody>
      </p:sp>
      <p:sp>
        <p:nvSpPr>
          <p:cNvPr id="4" name="Segnaposto testo 3">
            <a:extLst>
              <a:ext uri="{FF2B5EF4-FFF2-40B4-BE49-F238E27FC236}">
                <a16:creationId xmlns:a16="http://schemas.microsoft.com/office/drawing/2014/main" id="{13D0A81C-53D1-713C-5AA1-D580DFF16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Tree>
    <p:extLst>
      <p:ext uri="{BB962C8B-B14F-4D97-AF65-F5344CB8AC3E}">
        <p14:creationId xmlns:p14="http://schemas.microsoft.com/office/powerpoint/2010/main" val="2325425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m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tm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F7DDEFD-B58B-7B3B-72E6-1B5A5D1EF8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Fare clic per modificare lo stile del titolo dello schema</a:t>
            </a:r>
          </a:p>
        </p:txBody>
      </p:sp>
      <p:sp>
        <p:nvSpPr>
          <p:cNvPr id="3" name="Segnaposto testo 2">
            <a:extLst>
              <a:ext uri="{FF2B5EF4-FFF2-40B4-BE49-F238E27FC236}">
                <a16:creationId xmlns:a16="http://schemas.microsoft.com/office/drawing/2014/main" id="{4AD24F26-F88E-FFC0-48F6-03773AAC4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Fare clic per modificare gli stili del testo dello schema</a:t>
            </a:r>
          </a:p>
          <a:p>
            <a:pPr lvl="1"/>
            <a:r>
              <a:rPr lang="en-US" noProof="0"/>
              <a:t>Secondo livello</a:t>
            </a:r>
          </a:p>
          <a:p>
            <a:pPr lvl="2"/>
            <a:r>
              <a:rPr lang="en-US" noProof="0"/>
              <a:t>Terzo livello</a:t>
            </a:r>
          </a:p>
          <a:p>
            <a:pPr lvl="3"/>
            <a:r>
              <a:rPr lang="en-US" noProof="0"/>
              <a:t>Quarto livello</a:t>
            </a:r>
          </a:p>
          <a:p>
            <a:pPr lvl="4"/>
            <a:r>
              <a:rPr lang="en-US" noProof="0"/>
              <a:t>Quinto livello</a:t>
            </a:r>
          </a:p>
        </p:txBody>
      </p:sp>
      <p:pic>
        <p:nvPicPr>
          <p:cNvPr id="7" name="Immagine 6">
            <a:extLst>
              <a:ext uri="{FF2B5EF4-FFF2-40B4-BE49-F238E27FC236}">
                <a16:creationId xmlns:a16="http://schemas.microsoft.com/office/drawing/2014/main" id="{40EE95C8-7625-5F90-E0CA-0B10E14DEEBF}"/>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4182" t="5494" r="7309" b="7962"/>
          <a:stretch/>
        </p:blipFill>
        <p:spPr>
          <a:xfrm>
            <a:off x="11408160" y="485141"/>
            <a:ext cx="720000" cy="891733"/>
          </a:xfrm>
          <a:prstGeom prst="rect">
            <a:avLst/>
          </a:prstGeom>
        </p:spPr>
      </p:pic>
      <p:sp>
        <p:nvSpPr>
          <p:cNvPr id="8" name="CasellaDiTesto 7">
            <a:extLst>
              <a:ext uri="{FF2B5EF4-FFF2-40B4-BE49-F238E27FC236}">
                <a16:creationId xmlns:a16="http://schemas.microsoft.com/office/drawing/2014/main" id="{86845898-8687-0362-A3BA-56177B362D86}"/>
              </a:ext>
            </a:extLst>
          </p:cNvPr>
          <p:cNvSpPr txBox="1"/>
          <p:nvPr userDrawn="1"/>
        </p:nvSpPr>
        <p:spPr>
          <a:xfrm>
            <a:off x="838200" y="6323542"/>
            <a:ext cx="5257800" cy="369332"/>
          </a:xfrm>
          <a:prstGeom prst="rect">
            <a:avLst/>
          </a:prstGeom>
          <a:noFill/>
        </p:spPr>
        <p:txBody>
          <a:bodyPr wrap="square" rtlCol="0">
            <a:spAutoFit/>
          </a:bodyPr>
          <a:lstStyle/>
          <a:p>
            <a:r>
              <a:rPr lang="en-US" noProof="0">
                <a:latin typeface="Linux Biolinum" panose="02000503000000000000" pitchFamily="2" charset="0"/>
                <a:ea typeface="Linux Biolinum" panose="02000503000000000000" pitchFamily="2" charset="0"/>
                <a:cs typeface="Linux Biolinum" panose="02000503000000000000" pitchFamily="2" charset="0"/>
              </a:rPr>
              <a:t>STAG 2022 - </a:t>
            </a:r>
            <a:r>
              <a:rPr lang="en-US" i="1" noProof="0">
                <a:latin typeface="Linux Biolinum" panose="02000503000000000000" pitchFamily="2" charset="0"/>
                <a:ea typeface="Linux Biolinum" panose="02000503000000000000" pitchFamily="2" charset="0"/>
                <a:cs typeface="Linux Biolinum" panose="02000503000000000000" pitchFamily="2" charset="0"/>
              </a:rPr>
              <a:t>Smart Tools and Applications in Graphics</a:t>
            </a:r>
          </a:p>
        </p:txBody>
      </p:sp>
      <p:sp>
        <p:nvSpPr>
          <p:cNvPr id="9" name="CasellaDiTesto 8">
            <a:extLst>
              <a:ext uri="{FF2B5EF4-FFF2-40B4-BE49-F238E27FC236}">
                <a16:creationId xmlns:a16="http://schemas.microsoft.com/office/drawing/2014/main" id="{B01D6059-2187-FCE3-005D-4F86CBD14CF5}"/>
              </a:ext>
            </a:extLst>
          </p:cNvPr>
          <p:cNvSpPr txBox="1"/>
          <p:nvPr userDrawn="1"/>
        </p:nvSpPr>
        <p:spPr>
          <a:xfrm>
            <a:off x="6096000" y="6311900"/>
            <a:ext cx="5257800" cy="369332"/>
          </a:xfrm>
          <a:prstGeom prst="rect">
            <a:avLst/>
          </a:prstGeom>
          <a:noFill/>
        </p:spPr>
        <p:txBody>
          <a:bodyPr wrap="square" rtlCol="0">
            <a:spAutoFit/>
          </a:bodyPr>
          <a:lstStyle/>
          <a:p>
            <a:pPr algn="r"/>
            <a:r>
              <a:rPr lang="en-US" noProof="0">
                <a:latin typeface="Linux Biolinum" panose="02000503000000000000" pitchFamily="2" charset="0"/>
                <a:ea typeface="Linux Biolinum" panose="02000503000000000000" pitchFamily="2" charset="0"/>
                <a:cs typeface="Linux Biolinum" panose="02000503000000000000" pitchFamily="2" charset="0"/>
              </a:rPr>
              <a:t>Cagliari, November 17-18, 2022</a:t>
            </a:r>
            <a:endParaRPr lang="en-US" i="1" noProof="0">
              <a:latin typeface="Linux Biolinum" panose="02000503000000000000" pitchFamily="2" charset="0"/>
              <a:ea typeface="Linux Biolinum" panose="02000503000000000000" pitchFamily="2" charset="0"/>
              <a:cs typeface="Linux Biolinum" panose="02000503000000000000" pitchFamily="2" charset="0"/>
            </a:endParaRPr>
          </a:p>
        </p:txBody>
      </p:sp>
      <p:sp>
        <p:nvSpPr>
          <p:cNvPr id="10" name="Rettangolo 9">
            <a:extLst>
              <a:ext uri="{FF2B5EF4-FFF2-40B4-BE49-F238E27FC236}">
                <a16:creationId xmlns:a16="http://schemas.microsoft.com/office/drawing/2014/main" id="{CECD487A-C314-F6BB-CAF3-600E77FB5389}"/>
              </a:ext>
            </a:extLst>
          </p:cNvPr>
          <p:cNvSpPr/>
          <p:nvPr userDrawn="1"/>
        </p:nvSpPr>
        <p:spPr>
          <a:xfrm>
            <a:off x="360000" y="0"/>
            <a:ext cx="11832000" cy="360000"/>
          </a:xfrm>
          <a:prstGeom prst="rect">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ttangolo 11">
            <a:extLst>
              <a:ext uri="{FF2B5EF4-FFF2-40B4-BE49-F238E27FC236}">
                <a16:creationId xmlns:a16="http://schemas.microsoft.com/office/drawing/2014/main" id="{A7CC5EA8-72B5-8989-B6EF-FD69827BCA9F}"/>
              </a:ext>
            </a:extLst>
          </p:cNvPr>
          <p:cNvSpPr/>
          <p:nvPr userDrawn="1"/>
        </p:nvSpPr>
        <p:spPr>
          <a:xfrm>
            <a:off x="0" y="360000"/>
            <a:ext cx="360000" cy="6508160"/>
          </a:xfrm>
          <a:prstGeom prst="rect">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pic>
        <p:nvPicPr>
          <p:cNvPr id="16" name="Immagine 15">
            <a:extLst>
              <a:ext uri="{FF2B5EF4-FFF2-40B4-BE49-F238E27FC236}">
                <a16:creationId xmlns:a16="http://schemas.microsoft.com/office/drawing/2014/main" id="{1E4B41DC-2891-EB88-8478-C096B63F1ADD}"/>
              </a:ext>
            </a:extLst>
          </p:cNvPr>
          <p:cNvPicPr>
            <a:picLocks noChangeAspect="1"/>
          </p:cNvPicPr>
          <p:nvPr userDrawn="1"/>
        </p:nvPicPr>
        <p:blipFill>
          <a:blip r:embed="rId14">
            <a:clrChange>
              <a:clrFrom>
                <a:srgbClr val="EEECE8"/>
              </a:clrFrom>
              <a:clrTo>
                <a:srgbClr val="EEECE8">
                  <a:alpha val="0"/>
                </a:srgbClr>
              </a:clrTo>
            </a:clrChange>
            <a:extLst>
              <a:ext uri="{28A0092B-C50C-407E-A947-70E740481C1C}">
                <a14:useLocalDpi xmlns:a14="http://schemas.microsoft.com/office/drawing/2010/main" val="0"/>
              </a:ext>
            </a:extLst>
          </a:blip>
          <a:stretch>
            <a:fillRect/>
          </a:stretch>
        </p:blipFill>
        <p:spPr>
          <a:xfrm>
            <a:off x="11408160" y="5540376"/>
            <a:ext cx="720000" cy="1173629"/>
          </a:xfrm>
          <a:prstGeom prst="rect">
            <a:avLst/>
          </a:prstGeom>
        </p:spPr>
      </p:pic>
      <p:grpSp>
        <p:nvGrpSpPr>
          <p:cNvPr id="22" name="Gruppo 21">
            <a:extLst>
              <a:ext uri="{FF2B5EF4-FFF2-40B4-BE49-F238E27FC236}">
                <a16:creationId xmlns:a16="http://schemas.microsoft.com/office/drawing/2014/main" id="{AD0CEA2F-3224-9C1F-6C49-2CBC2B8678EF}"/>
              </a:ext>
            </a:extLst>
          </p:cNvPr>
          <p:cNvGrpSpPr/>
          <p:nvPr userDrawn="1"/>
        </p:nvGrpSpPr>
        <p:grpSpPr>
          <a:xfrm>
            <a:off x="-45279" y="-41910"/>
            <a:ext cx="405279" cy="405279"/>
            <a:chOff x="1308586" y="2750448"/>
            <a:chExt cx="1391414" cy="1389552"/>
          </a:xfrm>
        </p:grpSpPr>
        <p:sp>
          <p:nvSpPr>
            <p:cNvPr id="23" name="Triangolo rettangolo 22">
              <a:extLst>
                <a:ext uri="{FF2B5EF4-FFF2-40B4-BE49-F238E27FC236}">
                  <a16:creationId xmlns:a16="http://schemas.microsoft.com/office/drawing/2014/main" id="{5B6C839A-414D-74CF-36EF-E52483D4484E}"/>
                </a:ext>
              </a:extLst>
            </p:cNvPr>
            <p:cNvSpPr/>
            <p:nvPr/>
          </p:nvSpPr>
          <p:spPr>
            <a:xfrm>
              <a:off x="1980000" y="3420000"/>
              <a:ext cx="720000" cy="719782"/>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24" name="Triangolo rettangolo 23">
              <a:extLst>
                <a:ext uri="{FF2B5EF4-FFF2-40B4-BE49-F238E27FC236}">
                  <a16:creationId xmlns:a16="http://schemas.microsoft.com/office/drawing/2014/main" id="{AA899C11-0B03-199D-2DA7-877AC85444FC}"/>
                </a:ext>
              </a:extLst>
            </p:cNvPr>
            <p:cNvSpPr/>
            <p:nvPr/>
          </p:nvSpPr>
          <p:spPr>
            <a:xfrm rot="10800000">
              <a:off x="1980000" y="3420000"/>
              <a:ext cx="720000" cy="719782"/>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25" name="Triangolo rettangolo 24">
              <a:extLst>
                <a:ext uri="{FF2B5EF4-FFF2-40B4-BE49-F238E27FC236}">
                  <a16:creationId xmlns:a16="http://schemas.microsoft.com/office/drawing/2014/main" id="{5106525C-8A1D-4550-8F54-904B30E874BC}"/>
                </a:ext>
              </a:extLst>
            </p:cNvPr>
            <p:cNvSpPr/>
            <p:nvPr/>
          </p:nvSpPr>
          <p:spPr>
            <a:xfrm>
              <a:off x="1620000" y="3060000"/>
              <a:ext cx="360000" cy="36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26" name="Triangolo rettangolo 25">
              <a:extLst>
                <a:ext uri="{FF2B5EF4-FFF2-40B4-BE49-F238E27FC236}">
                  <a16:creationId xmlns:a16="http://schemas.microsoft.com/office/drawing/2014/main" id="{2C290532-FFA1-89F9-8844-48BBA6FCD75D}"/>
                </a:ext>
              </a:extLst>
            </p:cNvPr>
            <p:cNvSpPr/>
            <p:nvPr/>
          </p:nvSpPr>
          <p:spPr>
            <a:xfrm rot="10800000">
              <a:off x="1620000" y="3060000"/>
              <a:ext cx="360000" cy="36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27" name="Triangolo rettangolo 26">
              <a:extLst>
                <a:ext uri="{FF2B5EF4-FFF2-40B4-BE49-F238E27FC236}">
                  <a16:creationId xmlns:a16="http://schemas.microsoft.com/office/drawing/2014/main" id="{79323EBB-EB54-7632-D310-ED8314DADDF0}"/>
                </a:ext>
              </a:extLst>
            </p:cNvPr>
            <p:cNvSpPr/>
            <p:nvPr/>
          </p:nvSpPr>
          <p:spPr>
            <a:xfrm rot="2700000">
              <a:off x="1724475" y="3523020"/>
              <a:ext cx="511052" cy="510897"/>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28" name="Triangolo rettangolo 27">
              <a:extLst>
                <a:ext uri="{FF2B5EF4-FFF2-40B4-BE49-F238E27FC236}">
                  <a16:creationId xmlns:a16="http://schemas.microsoft.com/office/drawing/2014/main" id="{B8B4D78B-C729-C3A6-68EF-C5850F3C48DA}"/>
                </a:ext>
              </a:extLst>
            </p:cNvPr>
            <p:cNvSpPr/>
            <p:nvPr/>
          </p:nvSpPr>
          <p:spPr>
            <a:xfrm rot="8100000">
              <a:off x="2084474" y="3165135"/>
              <a:ext cx="511052" cy="510897"/>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29" name="Triangolo rettangolo 28">
              <a:extLst>
                <a:ext uri="{FF2B5EF4-FFF2-40B4-BE49-F238E27FC236}">
                  <a16:creationId xmlns:a16="http://schemas.microsoft.com/office/drawing/2014/main" id="{28B32948-56F6-F18A-5756-561B4C4AEF56}"/>
                </a:ext>
              </a:extLst>
            </p:cNvPr>
            <p:cNvSpPr/>
            <p:nvPr/>
          </p:nvSpPr>
          <p:spPr>
            <a:xfrm rot="5400000">
              <a:off x="1980000" y="3060000"/>
              <a:ext cx="360000" cy="36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0" name="Triangolo rettangolo 29">
              <a:extLst>
                <a:ext uri="{FF2B5EF4-FFF2-40B4-BE49-F238E27FC236}">
                  <a16:creationId xmlns:a16="http://schemas.microsoft.com/office/drawing/2014/main" id="{C7EC461C-788D-73E5-7B81-2582DD4A6BE3}"/>
                </a:ext>
              </a:extLst>
            </p:cNvPr>
            <p:cNvSpPr/>
            <p:nvPr/>
          </p:nvSpPr>
          <p:spPr>
            <a:xfrm rot="5400000">
              <a:off x="1620000" y="3420000"/>
              <a:ext cx="360000" cy="36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1" name="Triangolo rettangolo 30">
              <a:extLst>
                <a:ext uri="{FF2B5EF4-FFF2-40B4-BE49-F238E27FC236}">
                  <a16:creationId xmlns:a16="http://schemas.microsoft.com/office/drawing/2014/main" id="{AA801E2D-5605-322F-A22A-D40EFCD50205}"/>
                </a:ext>
              </a:extLst>
            </p:cNvPr>
            <p:cNvSpPr/>
            <p:nvPr/>
          </p:nvSpPr>
          <p:spPr>
            <a:xfrm rot="10800000">
              <a:off x="2340000" y="3060000"/>
              <a:ext cx="360000" cy="36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2" name="Triangolo rettangolo 31">
              <a:extLst>
                <a:ext uri="{FF2B5EF4-FFF2-40B4-BE49-F238E27FC236}">
                  <a16:creationId xmlns:a16="http://schemas.microsoft.com/office/drawing/2014/main" id="{907890E7-1CB9-0B13-8385-D26953F9A2EC}"/>
                </a:ext>
              </a:extLst>
            </p:cNvPr>
            <p:cNvSpPr/>
            <p:nvPr/>
          </p:nvSpPr>
          <p:spPr>
            <a:xfrm>
              <a:off x="1620000" y="3780000"/>
              <a:ext cx="360000" cy="36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3" name="Triangolo rettangolo 32">
              <a:extLst>
                <a:ext uri="{FF2B5EF4-FFF2-40B4-BE49-F238E27FC236}">
                  <a16:creationId xmlns:a16="http://schemas.microsoft.com/office/drawing/2014/main" id="{BDD495F5-0A75-1AB2-2EA9-9697BD01E9FA}"/>
                </a:ext>
              </a:extLst>
            </p:cNvPr>
            <p:cNvSpPr/>
            <p:nvPr/>
          </p:nvSpPr>
          <p:spPr>
            <a:xfrm>
              <a:off x="1440000" y="288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4" name="Triangolo rettangolo 33">
              <a:extLst>
                <a:ext uri="{FF2B5EF4-FFF2-40B4-BE49-F238E27FC236}">
                  <a16:creationId xmlns:a16="http://schemas.microsoft.com/office/drawing/2014/main" id="{AF3EFE36-DAD3-F220-61F5-7EC2A15C7BBF}"/>
                </a:ext>
              </a:extLst>
            </p:cNvPr>
            <p:cNvSpPr/>
            <p:nvPr/>
          </p:nvSpPr>
          <p:spPr>
            <a:xfrm rot="10800000">
              <a:off x="1440000" y="288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5" name="Triangolo rettangolo 34">
              <a:extLst>
                <a:ext uri="{FF2B5EF4-FFF2-40B4-BE49-F238E27FC236}">
                  <a16:creationId xmlns:a16="http://schemas.microsoft.com/office/drawing/2014/main" id="{4148705C-4A4C-2186-FC28-AB15A53C64BF}"/>
                </a:ext>
              </a:extLst>
            </p:cNvPr>
            <p:cNvSpPr/>
            <p:nvPr/>
          </p:nvSpPr>
          <p:spPr>
            <a:xfrm rot="2700000">
              <a:off x="1492102" y="3113086"/>
              <a:ext cx="258439" cy="257115"/>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6" name="Triangolo rettangolo 35">
              <a:extLst>
                <a:ext uri="{FF2B5EF4-FFF2-40B4-BE49-F238E27FC236}">
                  <a16:creationId xmlns:a16="http://schemas.microsoft.com/office/drawing/2014/main" id="{6326DA69-6368-8CC1-7849-6D3E46CC1825}"/>
                </a:ext>
              </a:extLst>
            </p:cNvPr>
            <p:cNvSpPr/>
            <p:nvPr/>
          </p:nvSpPr>
          <p:spPr>
            <a:xfrm rot="5400000">
              <a:off x="1440000" y="306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7" name="Triangolo rettangolo 36">
              <a:extLst>
                <a:ext uri="{FF2B5EF4-FFF2-40B4-BE49-F238E27FC236}">
                  <a16:creationId xmlns:a16="http://schemas.microsoft.com/office/drawing/2014/main" id="{A2CB8534-340A-EF3F-592A-80595F12F2F6}"/>
                </a:ext>
              </a:extLst>
            </p:cNvPr>
            <p:cNvSpPr>
              <a:spLocks noChangeAspect="1"/>
            </p:cNvSpPr>
            <p:nvPr/>
          </p:nvSpPr>
          <p:spPr>
            <a:xfrm rot="8100000">
              <a:off x="1672634" y="2932609"/>
              <a:ext cx="255600" cy="2556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8" name="Triangolo rettangolo 37">
              <a:extLst>
                <a:ext uri="{FF2B5EF4-FFF2-40B4-BE49-F238E27FC236}">
                  <a16:creationId xmlns:a16="http://schemas.microsoft.com/office/drawing/2014/main" id="{CC3BE503-56ED-84AA-684C-2FBBA24204C0}"/>
                </a:ext>
              </a:extLst>
            </p:cNvPr>
            <p:cNvSpPr/>
            <p:nvPr/>
          </p:nvSpPr>
          <p:spPr>
            <a:xfrm rot="5400000">
              <a:off x="1620000" y="288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39" name="Triangolo rettangolo 38">
              <a:extLst>
                <a:ext uri="{FF2B5EF4-FFF2-40B4-BE49-F238E27FC236}">
                  <a16:creationId xmlns:a16="http://schemas.microsoft.com/office/drawing/2014/main" id="{19136301-8115-1035-9F40-D5AA66453B14}"/>
                </a:ext>
              </a:extLst>
            </p:cNvPr>
            <p:cNvSpPr/>
            <p:nvPr/>
          </p:nvSpPr>
          <p:spPr>
            <a:xfrm rot="2700000">
              <a:off x="1495926" y="3826850"/>
              <a:ext cx="257472" cy="263718"/>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0" name="Triangolo rettangolo 39">
              <a:extLst>
                <a:ext uri="{FF2B5EF4-FFF2-40B4-BE49-F238E27FC236}">
                  <a16:creationId xmlns:a16="http://schemas.microsoft.com/office/drawing/2014/main" id="{7FCF4823-9F04-E735-6186-75627B59DD16}"/>
                </a:ext>
              </a:extLst>
            </p:cNvPr>
            <p:cNvSpPr/>
            <p:nvPr/>
          </p:nvSpPr>
          <p:spPr>
            <a:xfrm rot="2700000">
              <a:off x="1493382" y="3468731"/>
              <a:ext cx="254912" cy="254912"/>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1" name="Triangolo rettangolo 40">
              <a:extLst>
                <a:ext uri="{FF2B5EF4-FFF2-40B4-BE49-F238E27FC236}">
                  <a16:creationId xmlns:a16="http://schemas.microsoft.com/office/drawing/2014/main" id="{94734714-3D68-5F48-AB31-F619C294830E}"/>
                </a:ext>
              </a:extLst>
            </p:cNvPr>
            <p:cNvSpPr/>
            <p:nvPr/>
          </p:nvSpPr>
          <p:spPr>
            <a:xfrm>
              <a:off x="1440000" y="324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2" name="Triangolo rettangolo 41">
              <a:extLst>
                <a:ext uri="{FF2B5EF4-FFF2-40B4-BE49-F238E27FC236}">
                  <a16:creationId xmlns:a16="http://schemas.microsoft.com/office/drawing/2014/main" id="{5579ECC0-4254-12AA-3115-A8532096742C}"/>
                </a:ext>
              </a:extLst>
            </p:cNvPr>
            <p:cNvSpPr/>
            <p:nvPr/>
          </p:nvSpPr>
          <p:spPr>
            <a:xfrm rot="5400000">
              <a:off x="1440000" y="342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3" name="Triangolo rettangolo 42">
              <a:extLst>
                <a:ext uri="{FF2B5EF4-FFF2-40B4-BE49-F238E27FC236}">
                  <a16:creationId xmlns:a16="http://schemas.microsoft.com/office/drawing/2014/main" id="{2F39CC74-E1AC-80EE-4AE6-27C25A238309}"/>
                </a:ext>
              </a:extLst>
            </p:cNvPr>
            <p:cNvSpPr/>
            <p:nvPr/>
          </p:nvSpPr>
          <p:spPr>
            <a:xfrm>
              <a:off x="1440000" y="396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4" name="Triangolo rettangolo 43">
              <a:extLst>
                <a:ext uri="{FF2B5EF4-FFF2-40B4-BE49-F238E27FC236}">
                  <a16:creationId xmlns:a16="http://schemas.microsoft.com/office/drawing/2014/main" id="{677D5D5F-8295-C03A-60F9-A854385F899C}"/>
                </a:ext>
              </a:extLst>
            </p:cNvPr>
            <p:cNvSpPr/>
            <p:nvPr/>
          </p:nvSpPr>
          <p:spPr>
            <a:xfrm rot="13500915">
              <a:off x="1311731" y="3648794"/>
              <a:ext cx="256261" cy="262551"/>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5" name="Triangolo rettangolo 44">
              <a:extLst>
                <a:ext uri="{FF2B5EF4-FFF2-40B4-BE49-F238E27FC236}">
                  <a16:creationId xmlns:a16="http://schemas.microsoft.com/office/drawing/2014/main" id="{F719A979-D44E-FB81-416B-C9EC806D55CC}"/>
                </a:ext>
              </a:extLst>
            </p:cNvPr>
            <p:cNvSpPr/>
            <p:nvPr/>
          </p:nvSpPr>
          <p:spPr>
            <a:xfrm rot="8100000">
              <a:off x="2030391" y="2934254"/>
              <a:ext cx="254912" cy="254912"/>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6" name="Triangolo rettangolo 45">
              <a:extLst>
                <a:ext uri="{FF2B5EF4-FFF2-40B4-BE49-F238E27FC236}">
                  <a16:creationId xmlns:a16="http://schemas.microsoft.com/office/drawing/2014/main" id="{5D16B1D5-076B-BFB4-D6FC-0F76EB438B54}"/>
                </a:ext>
              </a:extLst>
            </p:cNvPr>
            <p:cNvSpPr/>
            <p:nvPr/>
          </p:nvSpPr>
          <p:spPr>
            <a:xfrm rot="8100000">
              <a:off x="2391054" y="2933002"/>
              <a:ext cx="256907" cy="256907"/>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7" name="Triangolo rettangolo 46">
              <a:extLst>
                <a:ext uri="{FF2B5EF4-FFF2-40B4-BE49-F238E27FC236}">
                  <a16:creationId xmlns:a16="http://schemas.microsoft.com/office/drawing/2014/main" id="{E42F0951-E921-3603-FB8D-7745F4E4B4B6}"/>
                </a:ext>
              </a:extLst>
            </p:cNvPr>
            <p:cNvSpPr/>
            <p:nvPr/>
          </p:nvSpPr>
          <p:spPr>
            <a:xfrm rot="10800000">
              <a:off x="1800000" y="2880000"/>
              <a:ext cx="180000" cy="180000"/>
            </a:xfrm>
            <a:prstGeom prst="rtTriangle">
              <a:avLst/>
            </a:prstGeom>
            <a:solidFill>
              <a:srgbClr val="365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8" name="Triangolo rettangolo 47">
              <a:extLst>
                <a:ext uri="{FF2B5EF4-FFF2-40B4-BE49-F238E27FC236}">
                  <a16:creationId xmlns:a16="http://schemas.microsoft.com/office/drawing/2014/main" id="{3EB843C1-719B-68C5-2517-99126DAC1362}"/>
                </a:ext>
              </a:extLst>
            </p:cNvPr>
            <p:cNvSpPr/>
            <p:nvPr/>
          </p:nvSpPr>
          <p:spPr>
            <a:xfrm rot="10800000">
              <a:off x="2520000" y="288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49" name="Triangolo rettangolo 48">
              <a:extLst>
                <a:ext uri="{FF2B5EF4-FFF2-40B4-BE49-F238E27FC236}">
                  <a16:creationId xmlns:a16="http://schemas.microsoft.com/office/drawing/2014/main" id="{4E2F6D08-502C-3CDB-9D1B-CF8B5AD2710F}"/>
                </a:ext>
              </a:extLst>
            </p:cNvPr>
            <p:cNvSpPr/>
            <p:nvPr/>
          </p:nvSpPr>
          <p:spPr>
            <a:xfrm rot="5400000">
              <a:off x="1980000" y="2880000"/>
              <a:ext cx="180000" cy="1800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sp>
          <p:nvSpPr>
            <p:cNvPr id="50" name="Triangolo rettangolo 49">
              <a:extLst>
                <a:ext uri="{FF2B5EF4-FFF2-40B4-BE49-F238E27FC236}">
                  <a16:creationId xmlns:a16="http://schemas.microsoft.com/office/drawing/2014/main" id="{F7D74C80-3D21-95FD-8AE7-1D5EAA625E34}"/>
                </a:ext>
              </a:extLst>
            </p:cNvPr>
            <p:cNvSpPr>
              <a:spLocks noChangeAspect="1"/>
            </p:cNvSpPr>
            <p:nvPr/>
          </p:nvSpPr>
          <p:spPr>
            <a:xfrm rot="18900000">
              <a:off x="2207274" y="2750448"/>
              <a:ext cx="259200" cy="259200"/>
            </a:xfrm>
            <a:prstGeom prst="rtTriangle">
              <a:avLst/>
            </a:prstGeom>
            <a:solidFill>
              <a:srgbClr val="A720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noProof="0"/>
            </a:p>
          </p:txBody>
        </p:sp>
      </p:grpSp>
    </p:spTree>
    <p:extLst>
      <p:ext uri="{BB962C8B-B14F-4D97-AF65-F5344CB8AC3E}">
        <p14:creationId xmlns:p14="http://schemas.microsoft.com/office/powerpoint/2010/main" val="921631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44"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hyperlink" Target="https://www.redblobgames.com/articles/visibility/#wall-tracking" TargetMode="External"/><Relationship Id="rId2" Type="http://schemas.openxmlformats.org/officeDocument/2006/relationships/hyperlink" Target="https://www.redblobgames.com/articles/visibility/#ray-casting" TargetMode="Externa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redblobgames.com/articles/visibilit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hyperlink" Target="https://sektor.build/openspac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hyperlink" Target="https://ca.news.yahoo.com/matterport-3d-capture-now-freely-131500655.html" TargetMode="External"/><Relationship Id="rId4" Type="http://schemas.openxmlformats.org/officeDocument/2006/relationships/hyperlink" Target="https://3dmart.com.tw/news/matterport-pro2-3d-scanner-unpacking-and-test"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sektor.build/openspace" TargetMode="External"/><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https://ca.news.yahoo.com/matterport-3d-capture-now-freely-131500655.html" TargetMode="External"/><Relationship Id="rId4" Type="http://schemas.openxmlformats.org/officeDocument/2006/relationships/hyperlink" Target="https://3dmart.com.tw/news/matterport-pro2-3d-scanner-unpacking-and-test" TargetMode="Externa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hyperlink" Target="https://blog.insta360.com/openspace-insta360-integrate-for-construction-photo-documentation-during-covid-19/"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https://www.openspace.a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hyperlink" Target="https://blog.insta360.com/openspace-insta360-integrate-for-construction-photo-documentation-during-covid-19/"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github.com/zillow/zin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seekingalpha.com/article/4482283-matterport-missed-golden-opportunity-covid19" TargetMode="External"/><Relationship Id="rId5" Type="http://schemas.openxmlformats.org/officeDocument/2006/relationships/hyperlink" Target="https://matterport.com/how-it-works/schematic-floor-plans" TargetMode="Externa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54AC98-E2E4-E1F9-498F-0656C5E2268F}"/>
              </a:ext>
            </a:extLst>
          </p:cNvPr>
          <p:cNvSpPr>
            <a:spLocks noGrp="1"/>
          </p:cNvSpPr>
          <p:nvPr>
            <p:ph type="ctrTitle"/>
          </p:nvPr>
        </p:nvSpPr>
        <p:spPr>
          <a:xfrm>
            <a:off x="2135560" y="1700808"/>
            <a:ext cx="8064896" cy="2387600"/>
          </a:xfrm>
        </p:spPr>
        <p:txBody>
          <a:bodyPr>
            <a:noAutofit/>
          </a:bodyPr>
          <a:lstStyle/>
          <a:p>
            <a:r>
              <a:rPr lang="en-US" sz="4400" dirty="0"/>
              <a:t>Optimizing the placements of </a:t>
            </a:r>
            <a:br>
              <a:rPr lang="en-US" sz="4400" dirty="0"/>
            </a:br>
            <a:r>
              <a:rPr lang="en-US" sz="4400" dirty="0"/>
              <a:t>360’ panorama cameras </a:t>
            </a:r>
            <a:br>
              <a:rPr lang="en-US" sz="4400" dirty="0"/>
            </a:br>
            <a:r>
              <a:rPr lang="en-US" sz="4400" dirty="0"/>
              <a:t>in indoor environments</a:t>
            </a:r>
            <a:endParaRPr lang="it-IT" sz="4400" dirty="0"/>
          </a:p>
        </p:txBody>
      </p:sp>
      <p:sp>
        <p:nvSpPr>
          <p:cNvPr id="3" name="Sottotitolo 2">
            <a:extLst>
              <a:ext uri="{FF2B5EF4-FFF2-40B4-BE49-F238E27FC236}">
                <a16:creationId xmlns:a16="http://schemas.microsoft.com/office/drawing/2014/main" id="{E654E0E9-A7D4-48F7-31AC-82DF6DA6CC99}"/>
              </a:ext>
            </a:extLst>
          </p:cNvPr>
          <p:cNvSpPr>
            <a:spLocks noGrp="1"/>
          </p:cNvSpPr>
          <p:nvPr>
            <p:ph type="subTitle" idx="1"/>
          </p:nvPr>
        </p:nvSpPr>
        <p:spPr>
          <a:xfrm>
            <a:off x="1596008" y="4696544"/>
            <a:ext cx="9144000" cy="460648"/>
          </a:xfrm>
        </p:spPr>
        <p:txBody>
          <a:bodyPr>
            <a:noAutofit/>
          </a:bodyPr>
          <a:lstStyle/>
          <a:p>
            <a:r>
              <a:rPr lang="it-IT" dirty="0"/>
              <a:t>Syuan-Rong</a:t>
            </a:r>
            <a:r>
              <a:rPr lang="zh-TW" altLang="en-US" dirty="0"/>
              <a:t> </a:t>
            </a:r>
            <a:r>
              <a:rPr lang="it-IT" altLang="zh-TW" dirty="0"/>
              <a:t>Syu and Chi-Han Peng</a:t>
            </a:r>
          </a:p>
          <a:p>
            <a:r>
              <a:rPr lang="it-IT" dirty="0"/>
              <a:t>National Yang Ming Chiao Tung University, Taiwan</a:t>
            </a:r>
          </a:p>
        </p:txBody>
      </p:sp>
    </p:spTree>
    <p:extLst>
      <p:ext uri="{BB962C8B-B14F-4D97-AF65-F5344CB8AC3E}">
        <p14:creationId xmlns:p14="http://schemas.microsoft.com/office/powerpoint/2010/main" val="3296160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FE14339-E4DB-46F8-B260-978531E75E70}"/>
              </a:ext>
            </a:extLst>
          </p:cNvPr>
          <p:cNvSpPr/>
          <p:nvPr/>
        </p:nvSpPr>
        <p:spPr>
          <a:xfrm>
            <a:off x="407368" y="332656"/>
            <a:ext cx="10982494" cy="584775"/>
          </a:xfrm>
          <a:prstGeom prst="rect">
            <a:avLst/>
          </a:prstGeom>
        </p:spPr>
        <p:txBody>
          <a:bodyPr wrap="none">
            <a:spAutoFit/>
          </a:bodyPr>
          <a:lstStyle/>
          <a:p>
            <a:r>
              <a:rPr lang="en-US" altLang="zh-CN" sz="3200" b="1" dirty="0">
                <a:latin typeface="Gungsuh"/>
              </a:rPr>
              <a:t>Related Work </a:t>
            </a:r>
            <a:r>
              <a:rPr lang="en-US" altLang="zh-CN" sz="2000" dirty="0">
                <a:latin typeface="Gungsuh"/>
              </a:rPr>
              <a:t>- Integer programming in solving optimized problems</a:t>
            </a:r>
            <a:endParaRPr lang="en-US" altLang="zh-CN" sz="3200" dirty="0">
              <a:latin typeface="Gungsuh"/>
            </a:endParaRPr>
          </a:p>
        </p:txBody>
      </p:sp>
      <p:grpSp>
        <p:nvGrpSpPr>
          <p:cNvPr id="6" name="群組 5">
            <a:extLst>
              <a:ext uri="{FF2B5EF4-FFF2-40B4-BE49-F238E27FC236}">
                <a16:creationId xmlns:a16="http://schemas.microsoft.com/office/drawing/2014/main" id="{FDA3EF10-671C-4E22-8C36-19F0697C7453}"/>
              </a:ext>
            </a:extLst>
          </p:cNvPr>
          <p:cNvGrpSpPr/>
          <p:nvPr/>
        </p:nvGrpSpPr>
        <p:grpSpPr>
          <a:xfrm>
            <a:off x="839416" y="1844824"/>
            <a:ext cx="10945215" cy="3702818"/>
            <a:chOff x="283678" y="2318470"/>
            <a:chExt cx="11608130" cy="3605938"/>
          </a:xfrm>
        </p:grpSpPr>
        <p:pic>
          <p:nvPicPr>
            <p:cNvPr id="3" name="圖片 2">
              <a:extLst>
                <a:ext uri="{FF2B5EF4-FFF2-40B4-BE49-F238E27FC236}">
                  <a16:creationId xmlns:a16="http://schemas.microsoft.com/office/drawing/2014/main" id="{70F92FDB-1060-4004-811A-C0F0E47BFA20}"/>
                </a:ext>
              </a:extLst>
            </p:cNvPr>
            <p:cNvPicPr>
              <a:picLocks noChangeAspect="1"/>
            </p:cNvPicPr>
            <p:nvPr/>
          </p:nvPicPr>
          <p:blipFill rotWithShape="1">
            <a:blip r:embed="rId2"/>
            <a:srcRect l="7197"/>
            <a:stretch/>
          </p:blipFill>
          <p:spPr>
            <a:xfrm>
              <a:off x="283678" y="2396944"/>
              <a:ext cx="3464143" cy="3367159"/>
            </a:xfrm>
            <a:prstGeom prst="rect">
              <a:avLst/>
            </a:prstGeom>
          </p:spPr>
        </p:pic>
        <p:pic>
          <p:nvPicPr>
            <p:cNvPr id="4" name="圖片 3">
              <a:extLst>
                <a:ext uri="{FF2B5EF4-FFF2-40B4-BE49-F238E27FC236}">
                  <a16:creationId xmlns:a16="http://schemas.microsoft.com/office/drawing/2014/main" id="{F4F9041F-6FE8-4992-950A-3E147A969CAD}"/>
                </a:ext>
              </a:extLst>
            </p:cNvPr>
            <p:cNvPicPr>
              <a:picLocks noChangeAspect="1"/>
            </p:cNvPicPr>
            <p:nvPr/>
          </p:nvPicPr>
          <p:blipFill>
            <a:blip r:embed="rId3"/>
            <a:stretch>
              <a:fillRect/>
            </a:stretch>
          </p:blipFill>
          <p:spPr>
            <a:xfrm>
              <a:off x="3490820" y="2318470"/>
              <a:ext cx="4418418" cy="3524109"/>
            </a:xfrm>
            <a:prstGeom prst="rect">
              <a:avLst/>
            </a:prstGeom>
          </p:spPr>
        </p:pic>
        <p:pic>
          <p:nvPicPr>
            <p:cNvPr id="5" name="圖片 4">
              <a:extLst>
                <a:ext uri="{FF2B5EF4-FFF2-40B4-BE49-F238E27FC236}">
                  <a16:creationId xmlns:a16="http://schemas.microsoft.com/office/drawing/2014/main" id="{15D62F96-5C64-4342-B333-6003A86EBEF0}"/>
                </a:ext>
              </a:extLst>
            </p:cNvPr>
            <p:cNvPicPr>
              <a:picLocks noChangeAspect="1"/>
            </p:cNvPicPr>
            <p:nvPr/>
          </p:nvPicPr>
          <p:blipFill rotWithShape="1">
            <a:blip r:embed="rId4"/>
            <a:srcRect r="6739"/>
            <a:stretch/>
          </p:blipFill>
          <p:spPr>
            <a:xfrm>
              <a:off x="7737606" y="2318470"/>
              <a:ext cx="4154202" cy="3605938"/>
            </a:xfrm>
            <a:prstGeom prst="rect">
              <a:avLst/>
            </a:prstGeom>
          </p:spPr>
        </p:pic>
      </p:grpSp>
    </p:spTree>
    <p:extLst>
      <p:ext uri="{BB962C8B-B14F-4D97-AF65-F5344CB8AC3E}">
        <p14:creationId xmlns:p14="http://schemas.microsoft.com/office/powerpoint/2010/main" val="2020453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49E346B-20D2-4BCF-9A84-5A69396FA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3563724"/>
            <a:ext cx="11068706" cy="1800200"/>
          </a:xfrm>
          <a:prstGeom prst="rect">
            <a:avLst/>
          </a:prstGeom>
        </p:spPr>
      </p:pic>
      <p:sp>
        <p:nvSpPr>
          <p:cNvPr id="3" name="矩形 2">
            <a:extLst>
              <a:ext uri="{FF2B5EF4-FFF2-40B4-BE49-F238E27FC236}">
                <a16:creationId xmlns:a16="http://schemas.microsoft.com/office/drawing/2014/main" id="{593217C3-6CA4-4BDB-82D1-AD105C8B816D}"/>
              </a:ext>
            </a:extLst>
          </p:cNvPr>
          <p:cNvSpPr/>
          <p:nvPr/>
        </p:nvSpPr>
        <p:spPr>
          <a:xfrm>
            <a:off x="1043764" y="1294309"/>
            <a:ext cx="10308820" cy="1846659"/>
          </a:xfrm>
          <a:prstGeom prst="rect">
            <a:avLst/>
          </a:prstGeom>
        </p:spPr>
        <p:txBody>
          <a:bodyPr wrap="square">
            <a:spAutoFit/>
          </a:bodyPr>
          <a:lstStyle/>
          <a:p>
            <a:pPr marL="285750" indent="-285750">
              <a:buFont typeface="Arial" panose="020B0604020202020204" pitchFamily="34" charset="0"/>
              <a:buChar char="•"/>
            </a:pPr>
            <a:r>
              <a:rPr lang="en-US" altLang="zh-TW" sz="2400" dirty="0"/>
              <a:t>Pre-modeled the floor plan of the building - Encode the indoor clutter-free environment as a 2.5D model </a:t>
            </a:r>
          </a:p>
          <a:p>
            <a:endParaRPr lang="en-US" altLang="zh-TW" sz="2400" dirty="0"/>
          </a:p>
          <a:p>
            <a:pPr marL="285750" indent="-285750">
              <a:buFont typeface="Arial" panose="020B0604020202020204" pitchFamily="34" charset="0"/>
              <a:buChar char="•"/>
            </a:pPr>
            <a:r>
              <a:rPr lang="en-US" altLang="zh-TW" sz="2400" dirty="0"/>
              <a:t>Minimize the number of panoramas be taken together</a:t>
            </a:r>
          </a:p>
          <a:p>
            <a:endParaRPr lang="en-US" altLang="zh-TW" dirty="0"/>
          </a:p>
        </p:txBody>
      </p:sp>
      <p:sp>
        <p:nvSpPr>
          <p:cNvPr id="4" name="矩形 3">
            <a:extLst>
              <a:ext uri="{FF2B5EF4-FFF2-40B4-BE49-F238E27FC236}">
                <a16:creationId xmlns:a16="http://schemas.microsoft.com/office/drawing/2014/main" id="{0CDFBEB7-4214-4C82-83C6-48A6277F8C86}"/>
              </a:ext>
            </a:extLst>
          </p:cNvPr>
          <p:cNvSpPr/>
          <p:nvPr/>
        </p:nvSpPr>
        <p:spPr>
          <a:xfrm>
            <a:off x="4967522" y="5507940"/>
            <a:ext cx="3216709" cy="369332"/>
          </a:xfrm>
          <a:prstGeom prst="rect">
            <a:avLst/>
          </a:prstGeom>
        </p:spPr>
        <p:txBody>
          <a:bodyPr wrap="square">
            <a:spAutoFit/>
          </a:bodyPr>
          <a:lstStyle/>
          <a:p>
            <a:r>
              <a:rPr lang="en-US" altLang="zh-TW" i="1" dirty="0"/>
              <a:t> ROI:</a:t>
            </a:r>
            <a:r>
              <a:rPr lang="zh-TW" altLang="en-US" i="1" dirty="0"/>
              <a:t> </a:t>
            </a:r>
            <a:r>
              <a:rPr lang="en-US" altLang="zh-TW" i="1" dirty="0"/>
              <a:t>Region of Interests</a:t>
            </a:r>
            <a:endParaRPr lang="zh-TW" altLang="en-US" i="1" dirty="0"/>
          </a:p>
        </p:txBody>
      </p:sp>
      <p:sp>
        <p:nvSpPr>
          <p:cNvPr id="5" name="矩形 3">
            <a:extLst>
              <a:ext uri="{FF2B5EF4-FFF2-40B4-BE49-F238E27FC236}">
                <a16:creationId xmlns:a16="http://schemas.microsoft.com/office/drawing/2014/main" id="{279006C0-6AE9-C4B9-9E35-801DA0AA1DDD}"/>
              </a:ext>
            </a:extLst>
          </p:cNvPr>
          <p:cNvSpPr/>
          <p:nvPr/>
        </p:nvSpPr>
        <p:spPr>
          <a:xfrm>
            <a:off x="479376" y="548680"/>
            <a:ext cx="2196435" cy="584775"/>
          </a:xfrm>
          <a:prstGeom prst="rect">
            <a:avLst/>
          </a:prstGeom>
        </p:spPr>
        <p:txBody>
          <a:bodyPr wrap="none">
            <a:spAutoFit/>
          </a:bodyPr>
          <a:lstStyle/>
          <a:p>
            <a:r>
              <a:rPr lang="en-US" altLang="zh-CN" sz="3200" b="1" dirty="0">
                <a:latin typeface="Gungsuh"/>
              </a:rPr>
              <a:t>Overview</a:t>
            </a:r>
            <a:endParaRPr lang="zh-TW" altLang="en-US" sz="1000" b="1" dirty="0"/>
          </a:p>
        </p:txBody>
      </p:sp>
    </p:spTree>
    <p:extLst>
      <p:ext uri="{BB962C8B-B14F-4D97-AF65-F5344CB8AC3E}">
        <p14:creationId xmlns:p14="http://schemas.microsoft.com/office/powerpoint/2010/main" val="3720502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5E62177B-5D85-41DA-9B40-3E8518DC5B89}"/>
              </a:ext>
            </a:extLst>
          </p:cNvPr>
          <p:cNvPicPr>
            <a:picLocks noChangeAspect="1"/>
          </p:cNvPicPr>
          <p:nvPr/>
        </p:nvPicPr>
        <p:blipFill rotWithShape="1">
          <a:blip r:embed="rId3">
            <a:extLst>
              <a:ext uri="{28A0092B-C50C-407E-A947-70E740481C1C}">
                <a14:useLocalDpi xmlns:a14="http://schemas.microsoft.com/office/drawing/2010/main" val="0"/>
              </a:ext>
            </a:extLst>
          </a:blip>
          <a:srcRect l="3292"/>
          <a:stretch/>
        </p:blipFill>
        <p:spPr>
          <a:xfrm>
            <a:off x="479376" y="1820775"/>
            <a:ext cx="11439894" cy="3960032"/>
          </a:xfrm>
          <a:prstGeom prst="rect">
            <a:avLst/>
          </a:prstGeom>
        </p:spPr>
      </p:pic>
      <p:sp>
        <p:nvSpPr>
          <p:cNvPr id="3" name="矩形 2">
            <a:extLst>
              <a:ext uri="{FF2B5EF4-FFF2-40B4-BE49-F238E27FC236}">
                <a16:creationId xmlns:a16="http://schemas.microsoft.com/office/drawing/2014/main" id="{91B9921C-9745-4B57-A870-2BE6F6AF7340}"/>
              </a:ext>
            </a:extLst>
          </p:cNvPr>
          <p:cNvSpPr/>
          <p:nvPr/>
        </p:nvSpPr>
        <p:spPr>
          <a:xfrm>
            <a:off x="616624" y="1241164"/>
            <a:ext cx="4442328" cy="523220"/>
          </a:xfrm>
          <a:prstGeom prst="rect">
            <a:avLst/>
          </a:prstGeom>
        </p:spPr>
        <p:txBody>
          <a:bodyPr wrap="square">
            <a:spAutoFit/>
          </a:bodyPr>
          <a:lstStyle/>
          <a:p>
            <a:r>
              <a:rPr lang="en-US" altLang="zh-TW" sz="2800" b="1" dirty="0"/>
              <a:t>Set the virtual environment</a:t>
            </a:r>
          </a:p>
        </p:txBody>
      </p:sp>
      <p:sp>
        <p:nvSpPr>
          <p:cNvPr id="4" name="矩形 3">
            <a:extLst>
              <a:ext uri="{FF2B5EF4-FFF2-40B4-BE49-F238E27FC236}">
                <a16:creationId xmlns:a16="http://schemas.microsoft.com/office/drawing/2014/main" id="{F0BD3DE1-2EEE-4552-9166-11D5EA97C352}"/>
              </a:ext>
            </a:extLst>
          </p:cNvPr>
          <p:cNvSpPr/>
          <p:nvPr/>
        </p:nvSpPr>
        <p:spPr>
          <a:xfrm>
            <a:off x="3575720" y="5564692"/>
            <a:ext cx="6801904" cy="672620"/>
          </a:xfrm>
          <a:prstGeom prst="rect">
            <a:avLst/>
          </a:prstGeom>
        </p:spPr>
        <p:txBody>
          <a:bodyPr wrap="square">
            <a:spAutoFit/>
          </a:bodyPr>
          <a:lstStyle/>
          <a:p>
            <a:pPr>
              <a:lnSpc>
                <a:spcPct val="250000"/>
              </a:lnSpc>
            </a:pPr>
            <a:r>
              <a:rPr lang="en-US" altLang="zh-TW" dirty="0"/>
              <a:t>Define the ROIs to be the walls of the indoor environment only.</a:t>
            </a:r>
          </a:p>
        </p:txBody>
      </p:sp>
      <p:sp>
        <p:nvSpPr>
          <p:cNvPr id="5" name="矩形 4">
            <a:extLst>
              <a:ext uri="{FF2B5EF4-FFF2-40B4-BE49-F238E27FC236}">
                <a16:creationId xmlns:a16="http://schemas.microsoft.com/office/drawing/2014/main" id="{2EA3ABE8-964B-45AC-B80F-9A3EA6DE558E}"/>
              </a:ext>
            </a:extLst>
          </p:cNvPr>
          <p:cNvSpPr/>
          <p:nvPr/>
        </p:nvSpPr>
        <p:spPr>
          <a:xfrm>
            <a:off x="407368" y="347298"/>
            <a:ext cx="1797287" cy="584775"/>
          </a:xfrm>
          <a:prstGeom prst="rect">
            <a:avLst/>
          </a:prstGeom>
        </p:spPr>
        <p:txBody>
          <a:bodyPr wrap="none">
            <a:spAutoFit/>
          </a:bodyPr>
          <a:lstStyle/>
          <a:p>
            <a:r>
              <a:rPr lang="en-US" altLang="zh-CN" sz="3200" b="1" dirty="0">
                <a:latin typeface="Gungsuh"/>
              </a:rPr>
              <a:t>Method</a:t>
            </a:r>
          </a:p>
        </p:txBody>
      </p:sp>
    </p:spTree>
    <p:extLst>
      <p:ext uri="{BB962C8B-B14F-4D97-AF65-F5344CB8AC3E}">
        <p14:creationId xmlns:p14="http://schemas.microsoft.com/office/powerpoint/2010/main" val="2225284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9784430-A240-49CC-81B0-D5CC751A18D2}"/>
              </a:ext>
            </a:extLst>
          </p:cNvPr>
          <p:cNvSpPr/>
          <p:nvPr/>
        </p:nvSpPr>
        <p:spPr>
          <a:xfrm>
            <a:off x="700085" y="1196752"/>
            <a:ext cx="8032376" cy="735458"/>
          </a:xfrm>
          <a:prstGeom prst="rect">
            <a:avLst/>
          </a:prstGeom>
        </p:spPr>
        <p:txBody>
          <a:bodyPr wrap="square">
            <a:spAutoFit/>
          </a:bodyPr>
          <a:lstStyle/>
          <a:p>
            <a:pPr>
              <a:lnSpc>
                <a:spcPct val="250000"/>
              </a:lnSpc>
            </a:pPr>
            <a:r>
              <a:rPr lang="en-US" altLang="zh-TW" sz="2000" dirty="0"/>
              <a:t>Assume the distance from a 360◦ camera to a wall is not smaller than: </a:t>
            </a:r>
          </a:p>
        </p:txBody>
      </p:sp>
      <p:pic>
        <p:nvPicPr>
          <p:cNvPr id="3" name="圖片 2">
            <a:extLst>
              <a:ext uri="{FF2B5EF4-FFF2-40B4-BE49-F238E27FC236}">
                <a16:creationId xmlns:a16="http://schemas.microsoft.com/office/drawing/2014/main" id="{2CFC68B7-E6CA-466C-8682-2FF44F6CB5BC}"/>
              </a:ext>
            </a:extLst>
          </p:cNvPr>
          <p:cNvPicPr>
            <a:picLocks noChangeAspect="1"/>
          </p:cNvPicPr>
          <p:nvPr/>
        </p:nvPicPr>
        <p:blipFill rotWithShape="1">
          <a:blip r:embed="rId2"/>
          <a:srcRect r="6441" b="2189"/>
          <a:stretch/>
        </p:blipFill>
        <p:spPr>
          <a:xfrm>
            <a:off x="1805209" y="1999804"/>
            <a:ext cx="4498353" cy="975164"/>
          </a:xfrm>
          <a:prstGeom prst="rect">
            <a:avLst/>
          </a:prstGeom>
        </p:spPr>
      </p:pic>
      <p:sp>
        <p:nvSpPr>
          <p:cNvPr id="4" name="矩形 3">
            <a:extLst>
              <a:ext uri="{FF2B5EF4-FFF2-40B4-BE49-F238E27FC236}">
                <a16:creationId xmlns:a16="http://schemas.microsoft.com/office/drawing/2014/main" id="{8F789E15-0FA4-4C98-956C-2D1A9C01E16E}"/>
              </a:ext>
            </a:extLst>
          </p:cNvPr>
          <p:cNvSpPr/>
          <p:nvPr/>
        </p:nvSpPr>
        <p:spPr>
          <a:xfrm>
            <a:off x="718408" y="2898740"/>
            <a:ext cx="7271328" cy="965329"/>
          </a:xfrm>
          <a:prstGeom prst="rect">
            <a:avLst/>
          </a:prstGeom>
        </p:spPr>
        <p:txBody>
          <a:bodyPr wrap="square">
            <a:spAutoFit/>
          </a:bodyPr>
          <a:lstStyle/>
          <a:p>
            <a:pPr>
              <a:lnSpc>
                <a:spcPct val="150000"/>
              </a:lnSpc>
            </a:pPr>
            <a:r>
              <a:rPr lang="en-US" altLang="zh-TW" sz="2000" i="1" dirty="0" err="1">
                <a:latin typeface="Century" panose="02040604050505020304" pitchFamily="18" charset="0"/>
              </a:rPr>
              <a:t>FOVy</a:t>
            </a:r>
            <a:r>
              <a:rPr lang="en-US" altLang="zh-TW" sz="2000" i="1" dirty="0">
                <a:latin typeface="Century" panose="02040604050505020304" pitchFamily="18" charset="0"/>
              </a:rPr>
              <a:t> </a:t>
            </a:r>
            <a:r>
              <a:rPr lang="en-US" altLang="zh-TW" sz="2000" dirty="0"/>
              <a:t>: the vertical field-of-view angle of the 360◦ camera.</a:t>
            </a:r>
          </a:p>
          <a:p>
            <a:pPr>
              <a:lnSpc>
                <a:spcPct val="150000"/>
              </a:lnSpc>
            </a:pPr>
            <a:r>
              <a:rPr lang="en-US" altLang="zh-TW" sz="2000" i="1" dirty="0">
                <a:latin typeface="Century" panose="02040604050505020304" pitchFamily="18" charset="0"/>
              </a:rPr>
              <a:t>h</a:t>
            </a:r>
            <a:r>
              <a:rPr lang="en-US" altLang="zh-TW" sz="2000" dirty="0"/>
              <a:t> : the bigger value of the camera heights to the floor and to ceiling.</a:t>
            </a:r>
          </a:p>
        </p:txBody>
      </p:sp>
      <p:pic>
        <p:nvPicPr>
          <p:cNvPr id="5" name="圖片 4">
            <a:extLst>
              <a:ext uri="{FF2B5EF4-FFF2-40B4-BE49-F238E27FC236}">
                <a16:creationId xmlns:a16="http://schemas.microsoft.com/office/drawing/2014/main" id="{0A9DCAA9-5FC0-4CA0-8FCC-D53D61D23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805" y="2060848"/>
            <a:ext cx="3108772" cy="3324843"/>
          </a:xfrm>
          <a:prstGeom prst="rect">
            <a:avLst/>
          </a:prstGeom>
        </p:spPr>
      </p:pic>
      <p:sp>
        <p:nvSpPr>
          <p:cNvPr id="6" name="矩形 5">
            <a:extLst>
              <a:ext uri="{FF2B5EF4-FFF2-40B4-BE49-F238E27FC236}">
                <a16:creationId xmlns:a16="http://schemas.microsoft.com/office/drawing/2014/main" id="{621361B1-9FC6-45DD-B08A-6537961515B2}"/>
              </a:ext>
            </a:extLst>
          </p:cNvPr>
          <p:cNvSpPr/>
          <p:nvPr/>
        </p:nvSpPr>
        <p:spPr>
          <a:xfrm>
            <a:off x="9929440" y="3975712"/>
            <a:ext cx="1855192" cy="523220"/>
          </a:xfrm>
          <a:prstGeom prst="rect">
            <a:avLst/>
          </a:prstGeom>
        </p:spPr>
        <p:txBody>
          <a:bodyPr wrap="square">
            <a:spAutoFit/>
          </a:bodyPr>
          <a:lstStyle/>
          <a:p>
            <a:r>
              <a:rPr lang="en-US" altLang="zh-TW" sz="1400" dirty="0">
                <a:solidFill>
                  <a:srgbClr val="0070C0"/>
                </a:solidFill>
              </a:rPr>
              <a:t>A 2D point (blue) </a:t>
            </a:r>
          </a:p>
          <a:p>
            <a:r>
              <a:rPr lang="en-US" altLang="zh-TW" sz="1400" dirty="0">
                <a:solidFill>
                  <a:srgbClr val="0070C0"/>
                </a:solidFill>
              </a:rPr>
              <a:t>on</a:t>
            </a:r>
            <a:r>
              <a:rPr lang="zh-TW" altLang="en-US" sz="1400" dirty="0">
                <a:solidFill>
                  <a:srgbClr val="0070C0"/>
                </a:solidFill>
              </a:rPr>
              <a:t> </a:t>
            </a:r>
            <a:r>
              <a:rPr lang="en-US" altLang="zh-TW" sz="1400" dirty="0">
                <a:solidFill>
                  <a:srgbClr val="0070C0"/>
                </a:solidFill>
              </a:rPr>
              <a:t>the floor plane</a:t>
            </a:r>
            <a:endParaRPr lang="zh-TW" altLang="en-US" sz="1400" dirty="0">
              <a:solidFill>
                <a:srgbClr val="0070C0"/>
              </a:solidFill>
            </a:endParaRPr>
          </a:p>
        </p:txBody>
      </p:sp>
      <p:sp>
        <p:nvSpPr>
          <p:cNvPr id="7" name="矩形 6">
            <a:extLst>
              <a:ext uri="{FF2B5EF4-FFF2-40B4-BE49-F238E27FC236}">
                <a16:creationId xmlns:a16="http://schemas.microsoft.com/office/drawing/2014/main" id="{9D1C776E-45F9-4295-9D6A-8293D62916F9}"/>
              </a:ext>
            </a:extLst>
          </p:cNvPr>
          <p:cNvSpPr/>
          <p:nvPr/>
        </p:nvSpPr>
        <p:spPr>
          <a:xfrm>
            <a:off x="7547139" y="4136486"/>
            <a:ext cx="1975221" cy="369332"/>
          </a:xfrm>
          <a:prstGeom prst="rect">
            <a:avLst/>
          </a:prstGeom>
        </p:spPr>
        <p:txBody>
          <a:bodyPr wrap="none">
            <a:spAutoFit/>
          </a:bodyPr>
          <a:lstStyle/>
          <a:p>
            <a:r>
              <a:rPr lang="en-US" altLang="zh-TW" dirty="0">
                <a:solidFill>
                  <a:schemeClr val="accent2">
                    <a:lumMod val="75000"/>
                  </a:schemeClr>
                </a:solidFill>
              </a:rPr>
              <a:t>The camera</a:t>
            </a:r>
            <a:r>
              <a:rPr lang="zh-TW" altLang="en-US" dirty="0">
                <a:solidFill>
                  <a:schemeClr val="accent2">
                    <a:lumMod val="75000"/>
                  </a:schemeClr>
                </a:solidFill>
              </a:rPr>
              <a:t> </a:t>
            </a:r>
            <a:r>
              <a:rPr lang="en-US" altLang="zh-TW" dirty="0">
                <a:solidFill>
                  <a:schemeClr val="accent2">
                    <a:lumMod val="75000"/>
                  </a:schemeClr>
                </a:solidFill>
              </a:rPr>
              <a:t>in 3D</a:t>
            </a:r>
            <a:endParaRPr lang="zh-TW" altLang="en-US" dirty="0">
              <a:solidFill>
                <a:schemeClr val="accent2">
                  <a:lumMod val="75000"/>
                </a:schemeClr>
              </a:solidFill>
            </a:endParaRPr>
          </a:p>
        </p:txBody>
      </p:sp>
      <p:sp>
        <p:nvSpPr>
          <p:cNvPr id="8" name="矩形 7">
            <a:extLst>
              <a:ext uri="{FF2B5EF4-FFF2-40B4-BE49-F238E27FC236}">
                <a16:creationId xmlns:a16="http://schemas.microsoft.com/office/drawing/2014/main" id="{E16FA066-C1EA-4764-9402-1CF5AC7875BE}"/>
              </a:ext>
            </a:extLst>
          </p:cNvPr>
          <p:cNvSpPr/>
          <p:nvPr/>
        </p:nvSpPr>
        <p:spPr>
          <a:xfrm>
            <a:off x="8085623" y="5373216"/>
            <a:ext cx="2517913" cy="646331"/>
          </a:xfrm>
          <a:prstGeom prst="rect">
            <a:avLst/>
          </a:prstGeom>
        </p:spPr>
        <p:txBody>
          <a:bodyPr wrap="square">
            <a:spAutoFit/>
          </a:bodyPr>
          <a:lstStyle/>
          <a:p>
            <a:r>
              <a:rPr lang="en-US" altLang="zh-TW" dirty="0">
                <a:solidFill>
                  <a:srgbClr val="FF0000"/>
                </a:solidFill>
              </a:rPr>
              <a:t>Encoded as a 2D point  </a:t>
            </a:r>
          </a:p>
          <a:p>
            <a:r>
              <a:rPr lang="en-US" altLang="zh-TW" dirty="0">
                <a:solidFill>
                  <a:srgbClr val="FF0000"/>
                </a:solidFill>
              </a:rPr>
              <a:t>on the floor plane </a:t>
            </a:r>
            <a:endParaRPr lang="zh-TW" altLang="en-US" dirty="0">
              <a:solidFill>
                <a:srgbClr val="FF0000"/>
              </a:solidFill>
            </a:endParaRPr>
          </a:p>
        </p:txBody>
      </p:sp>
      <p:pic>
        <p:nvPicPr>
          <p:cNvPr id="10" name="Picture 9">
            <a:extLst>
              <a:ext uri="{FF2B5EF4-FFF2-40B4-BE49-F238E27FC236}">
                <a16:creationId xmlns:a16="http://schemas.microsoft.com/office/drawing/2014/main" id="{0D689676-DA35-04C3-A1DF-6F727EEABAE8}"/>
              </a:ext>
            </a:extLst>
          </p:cNvPr>
          <p:cNvPicPr>
            <a:picLocks noChangeAspect="1"/>
          </p:cNvPicPr>
          <p:nvPr/>
        </p:nvPicPr>
        <p:blipFill>
          <a:blip r:embed="rId4"/>
          <a:stretch>
            <a:fillRect/>
          </a:stretch>
        </p:blipFill>
        <p:spPr>
          <a:xfrm>
            <a:off x="1415480" y="4047720"/>
            <a:ext cx="1800200" cy="2029553"/>
          </a:xfrm>
          <a:prstGeom prst="rect">
            <a:avLst/>
          </a:prstGeom>
        </p:spPr>
      </p:pic>
      <p:sp>
        <p:nvSpPr>
          <p:cNvPr id="11" name="TextBox 10">
            <a:extLst>
              <a:ext uri="{FF2B5EF4-FFF2-40B4-BE49-F238E27FC236}">
                <a16:creationId xmlns:a16="http://schemas.microsoft.com/office/drawing/2014/main" id="{2EA94A4C-693D-CCCF-9248-A289F778F48B}"/>
              </a:ext>
            </a:extLst>
          </p:cNvPr>
          <p:cNvSpPr txBox="1"/>
          <p:nvPr/>
        </p:nvSpPr>
        <p:spPr>
          <a:xfrm>
            <a:off x="3215680" y="5241394"/>
            <a:ext cx="3419462" cy="707886"/>
          </a:xfrm>
          <a:prstGeom prst="rect">
            <a:avLst/>
          </a:prstGeom>
          <a:noFill/>
        </p:spPr>
        <p:txBody>
          <a:bodyPr wrap="none" rtlCol="0">
            <a:spAutoFit/>
          </a:bodyPr>
          <a:lstStyle/>
          <a:p>
            <a:r>
              <a:rPr lang="en-US" sz="2000" dirty="0"/>
              <a:t>An example where the camera </a:t>
            </a:r>
            <a:br>
              <a:rPr lang="en-US" sz="2000" dirty="0"/>
            </a:br>
            <a:r>
              <a:rPr lang="en-US" sz="2000" dirty="0"/>
              <a:t>is too close to the wall.</a:t>
            </a:r>
          </a:p>
        </p:txBody>
      </p:sp>
    </p:spTree>
    <p:extLst>
      <p:ext uri="{BB962C8B-B14F-4D97-AF65-F5344CB8AC3E}">
        <p14:creationId xmlns:p14="http://schemas.microsoft.com/office/powerpoint/2010/main" val="3705942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6B233BC0-D35C-4655-8C89-C005785704A9}"/>
              </a:ext>
            </a:extLst>
          </p:cNvPr>
          <p:cNvSpPr txBox="1">
            <a:spLocks/>
          </p:cNvSpPr>
          <p:nvPr/>
        </p:nvSpPr>
        <p:spPr>
          <a:xfrm>
            <a:off x="574276" y="1933074"/>
            <a:ext cx="7105900" cy="394419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inux Biolinum" panose="02000503000000000000" pitchFamily="2" charset="0"/>
                <a:ea typeface="Linux Biolinum" panose="02000503000000000000" pitchFamily="2" charset="0"/>
                <a:cs typeface="Linux Biolinum" panose="020005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pPr>
            <a:r>
              <a:rPr lang="en-US" altLang="zh-TW" dirty="0">
                <a:hlinkClick r:id="rId2"/>
              </a:rPr>
              <a:t>Ray casting</a:t>
            </a:r>
            <a:endParaRPr lang="en-US" altLang="zh-TW" dirty="0"/>
          </a:p>
          <a:p>
            <a:pPr marL="457200" lvl="1" indent="0">
              <a:lnSpc>
                <a:spcPct val="170000"/>
              </a:lnSpc>
              <a:buFont typeface="Arial" panose="020B0604020202020204" pitchFamily="34" charset="0"/>
              <a:buNone/>
            </a:pPr>
            <a:r>
              <a:rPr lang="en-US" altLang="zh-TW" sz="2100" dirty="0"/>
              <a:t>1. Calculate the angles where walls begin or end.</a:t>
            </a:r>
          </a:p>
          <a:p>
            <a:pPr marL="457200" lvl="1" indent="0">
              <a:lnSpc>
                <a:spcPct val="170000"/>
              </a:lnSpc>
              <a:buFont typeface="Arial" panose="020B0604020202020204" pitchFamily="34" charset="0"/>
              <a:buNone/>
            </a:pPr>
            <a:r>
              <a:rPr lang="en-US" altLang="zh-TW" sz="2100" dirty="0"/>
              <a:t>2. Cast a ray from the center along each angle.</a:t>
            </a:r>
          </a:p>
          <a:p>
            <a:pPr marL="457200" lvl="1" indent="0">
              <a:lnSpc>
                <a:spcPct val="170000"/>
              </a:lnSpc>
              <a:buFont typeface="Arial" panose="020B0604020202020204" pitchFamily="34" charset="0"/>
              <a:buNone/>
            </a:pPr>
            <a:r>
              <a:rPr lang="en-US" altLang="zh-TW" sz="2100" dirty="0"/>
              <a:t>3. Fill in the triangles generated by those rays.</a:t>
            </a:r>
          </a:p>
          <a:p>
            <a:pPr>
              <a:lnSpc>
                <a:spcPct val="170000"/>
              </a:lnSpc>
            </a:pPr>
            <a:r>
              <a:rPr lang="en-US" altLang="zh-TW" dirty="0">
                <a:hlinkClick r:id="rId3"/>
              </a:rPr>
              <a:t>Wall tracking</a:t>
            </a:r>
            <a:endParaRPr lang="en-US" altLang="zh-TW" dirty="0"/>
          </a:p>
          <a:p>
            <a:pPr marL="457200" lvl="1" indent="0">
              <a:lnSpc>
                <a:spcPct val="170000"/>
              </a:lnSpc>
              <a:buFont typeface="Arial" panose="020B0604020202020204" pitchFamily="34" charset="0"/>
              <a:buNone/>
            </a:pPr>
            <a:r>
              <a:rPr lang="en-US" altLang="zh-TW" sz="2100" dirty="0"/>
              <a:t>Sweeps a line around a circle, hitting all the points sorted by angle.</a:t>
            </a:r>
          </a:p>
          <a:p>
            <a:pPr marL="457200" lvl="1" indent="0">
              <a:buFont typeface="Arial" panose="020B0604020202020204" pitchFamily="34" charset="0"/>
              <a:buNone/>
            </a:pPr>
            <a:endParaRPr lang="en-US" altLang="zh-TW" b="1" dirty="0"/>
          </a:p>
          <a:p>
            <a:endParaRPr lang="zh-TW" altLang="en-US" dirty="0"/>
          </a:p>
        </p:txBody>
      </p:sp>
      <p:sp>
        <p:nvSpPr>
          <p:cNvPr id="3" name="矩形 2">
            <a:extLst>
              <a:ext uri="{FF2B5EF4-FFF2-40B4-BE49-F238E27FC236}">
                <a16:creationId xmlns:a16="http://schemas.microsoft.com/office/drawing/2014/main" id="{97EB8CD4-85FA-4166-8417-F8FD89403DC3}"/>
              </a:ext>
            </a:extLst>
          </p:cNvPr>
          <p:cNvSpPr/>
          <p:nvPr/>
        </p:nvSpPr>
        <p:spPr>
          <a:xfrm>
            <a:off x="839416" y="6129149"/>
            <a:ext cx="3874656" cy="246221"/>
          </a:xfrm>
          <a:prstGeom prst="rect">
            <a:avLst/>
          </a:prstGeom>
        </p:spPr>
        <p:txBody>
          <a:bodyPr wrap="square">
            <a:spAutoFit/>
          </a:bodyPr>
          <a:lstStyle/>
          <a:p>
            <a:r>
              <a:rPr lang="en-US" altLang="zh-TW" sz="1000" dirty="0">
                <a:hlinkClick r:id="rId4"/>
              </a:rPr>
              <a:t>https://www.redblobgames.com/articles/visibility/</a:t>
            </a:r>
            <a:endParaRPr lang="zh-TW" altLang="en-US" sz="1000" dirty="0"/>
          </a:p>
        </p:txBody>
      </p:sp>
      <p:pic>
        <p:nvPicPr>
          <p:cNvPr id="4" name="圖片 3">
            <a:extLst>
              <a:ext uri="{FF2B5EF4-FFF2-40B4-BE49-F238E27FC236}">
                <a16:creationId xmlns:a16="http://schemas.microsoft.com/office/drawing/2014/main" id="{1A8EF27E-1972-45BE-A9B0-74903CE04527}"/>
              </a:ext>
            </a:extLst>
          </p:cNvPr>
          <p:cNvPicPr>
            <a:picLocks noChangeAspect="1"/>
          </p:cNvPicPr>
          <p:nvPr/>
        </p:nvPicPr>
        <p:blipFill>
          <a:blip r:embed="rId5"/>
          <a:stretch>
            <a:fillRect/>
          </a:stretch>
        </p:blipFill>
        <p:spPr>
          <a:xfrm>
            <a:off x="7987655" y="423200"/>
            <a:ext cx="3064207" cy="3107587"/>
          </a:xfrm>
          <a:prstGeom prst="rect">
            <a:avLst/>
          </a:prstGeom>
        </p:spPr>
      </p:pic>
      <p:pic>
        <p:nvPicPr>
          <p:cNvPr id="5" name="圖片 4">
            <a:extLst>
              <a:ext uri="{FF2B5EF4-FFF2-40B4-BE49-F238E27FC236}">
                <a16:creationId xmlns:a16="http://schemas.microsoft.com/office/drawing/2014/main" id="{A9777973-4F7B-4B00-B3F9-7EDC0D9B639F}"/>
              </a:ext>
            </a:extLst>
          </p:cNvPr>
          <p:cNvPicPr>
            <a:picLocks noChangeAspect="1"/>
          </p:cNvPicPr>
          <p:nvPr/>
        </p:nvPicPr>
        <p:blipFill rotWithShape="1">
          <a:blip r:embed="rId6"/>
          <a:srcRect l="-1" t="1872" r="2884"/>
          <a:stretch/>
        </p:blipFill>
        <p:spPr>
          <a:xfrm>
            <a:off x="8002734" y="3369571"/>
            <a:ext cx="3049128" cy="3005799"/>
          </a:xfrm>
          <a:prstGeom prst="rect">
            <a:avLst/>
          </a:prstGeom>
        </p:spPr>
      </p:pic>
      <p:sp>
        <p:nvSpPr>
          <p:cNvPr id="6" name="矩形 5">
            <a:extLst>
              <a:ext uri="{FF2B5EF4-FFF2-40B4-BE49-F238E27FC236}">
                <a16:creationId xmlns:a16="http://schemas.microsoft.com/office/drawing/2014/main" id="{B4DBDBCD-24EA-44AC-A664-F11F3E048B07}"/>
              </a:ext>
            </a:extLst>
          </p:cNvPr>
          <p:cNvSpPr/>
          <p:nvPr/>
        </p:nvSpPr>
        <p:spPr>
          <a:xfrm>
            <a:off x="574276" y="1409854"/>
            <a:ext cx="3505500" cy="523220"/>
          </a:xfrm>
          <a:prstGeom prst="rect">
            <a:avLst/>
          </a:prstGeom>
        </p:spPr>
        <p:txBody>
          <a:bodyPr wrap="square">
            <a:spAutoFit/>
          </a:bodyPr>
          <a:lstStyle/>
          <a:p>
            <a:r>
              <a:rPr lang="en-US" altLang="zh-TW" sz="2800" b="1" dirty="0"/>
              <a:t>V</a:t>
            </a:r>
            <a:r>
              <a:rPr lang="en-US" altLang="zh-CN" sz="2800" b="1" dirty="0"/>
              <a:t>isibility triangle</a:t>
            </a:r>
            <a:endParaRPr lang="zh-TW" altLang="en-US" sz="2800" b="1" dirty="0"/>
          </a:p>
        </p:txBody>
      </p:sp>
    </p:spTree>
    <p:extLst>
      <p:ext uri="{BB962C8B-B14F-4D97-AF65-F5344CB8AC3E}">
        <p14:creationId xmlns:p14="http://schemas.microsoft.com/office/powerpoint/2010/main" val="2268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3DE4C372-4665-4B11-A8A6-0FC37B26592C}"/>
              </a:ext>
            </a:extLst>
          </p:cNvPr>
          <p:cNvPicPr>
            <a:picLocks noChangeAspect="1"/>
          </p:cNvPicPr>
          <p:nvPr/>
        </p:nvPicPr>
        <p:blipFill rotWithShape="1">
          <a:blip r:embed="rId2">
            <a:extLst>
              <a:ext uri="{28A0092B-C50C-407E-A947-70E740481C1C}">
                <a14:useLocalDpi xmlns:a14="http://schemas.microsoft.com/office/drawing/2010/main" val="0"/>
              </a:ext>
            </a:extLst>
          </a:blip>
          <a:srcRect l="758" t="21381" r="4127" b="36535"/>
          <a:stretch/>
        </p:blipFill>
        <p:spPr>
          <a:xfrm>
            <a:off x="5763490" y="1532105"/>
            <a:ext cx="5449455" cy="4279747"/>
          </a:xfrm>
          <a:prstGeom prst="rect">
            <a:avLst/>
          </a:prstGeom>
        </p:spPr>
      </p:pic>
      <p:pic>
        <p:nvPicPr>
          <p:cNvPr id="3" name="圖片 2">
            <a:extLst>
              <a:ext uri="{FF2B5EF4-FFF2-40B4-BE49-F238E27FC236}">
                <a16:creationId xmlns:a16="http://schemas.microsoft.com/office/drawing/2014/main" id="{EBC9AE8E-904D-494D-9EA5-68405CAF746E}"/>
              </a:ext>
            </a:extLst>
          </p:cNvPr>
          <p:cNvPicPr>
            <a:picLocks noChangeAspect="1"/>
          </p:cNvPicPr>
          <p:nvPr/>
        </p:nvPicPr>
        <p:blipFill rotWithShape="1">
          <a:blip r:embed="rId3">
            <a:extLst>
              <a:ext uri="{28A0092B-C50C-407E-A947-70E740481C1C}">
                <a14:useLocalDpi xmlns:a14="http://schemas.microsoft.com/office/drawing/2010/main" val="0"/>
              </a:ext>
            </a:extLst>
          </a:blip>
          <a:srcRect t="29091" r="47348" b="43434"/>
          <a:stretch/>
        </p:blipFill>
        <p:spPr>
          <a:xfrm>
            <a:off x="1145309" y="1637273"/>
            <a:ext cx="4315426" cy="3997037"/>
          </a:xfrm>
          <a:prstGeom prst="rect">
            <a:avLst/>
          </a:prstGeom>
        </p:spPr>
      </p:pic>
      <p:sp>
        <p:nvSpPr>
          <p:cNvPr id="4" name="矩形 3">
            <a:extLst>
              <a:ext uri="{FF2B5EF4-FFF2-40B4-BE49-F238E27FC236}">
                <a16:creationId xmlns:a16="http://schemas.microsoft.com/office/drawing/2014/main" id="{F4B476C0-2426-4DAF-B270-1D668FF7AB61}"/>
              </a:ext>
            </a:extLst>
          </p:cNvPr>
          <p:cNvSpPr/>
          <p:nvPr/>
        </p:nvSpPr>
        <p:spPr>
          <a:xfrm>
            <a:off x="980661" y="700470"/>
            <a:ext cx="5761514" cy="523220"/>
          </a:xfrm>
          <a:prstGeom prst="rect">
            <a:avLst/>
          </a:prstGeom>
        </p:spPr>
        <p:txBody>
          <a:bodyPr wrap="none">
            <a:spAutoFit/>
          </a:bodyPr>
          <a:lstStyle/>
          <a:p>
            <a:r>
              <a:rPr lang="en-US" altLang="zh-TW" sz="2800" b="1" dirty="0"/>
              <a:t>Optimized by integer programming</a:t>
            </a:r>
          </a:p>
        </p:txBody>
      </p:sp>
    </p:spTree>
    <p:extLst>
      <p:ext uri="{BB962C8B-B14F-4D97-AF65-F5344CB8AC3E}">
        <p14:creationId xmlns:p14="http://schemas.microsoft.com/office/powerpoint/2010/main" val="2689979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E9FA795-778A-48E4-A40E-F5853F3701BA}"/>
              </a:ext>
            </a:extLst>
          </p:cNvPr>
          <p:cNvSpPr/>
          <p:nvPr/>
        </p:nvSpPr>
        <p:spPr>
          <a:xfrm>
            <a:off x="1592494" y="781363"/>
            <a:ext cx="8320101" cy="646331"/>
          </a:xfrm>
          <a:prstGeom prst="rect">
            <a:avLst/>
          </a:prstGeom>
        </p:spPr>
        <p:txBody>
          <a:bodyPr wrap="square">
            <a:spAutoFit/>
          </a:bodyPr>
          <a:lstStyle/>
          <a:p>
            <a:r>
              <a:rPr lang="en-US" altLang="zh-TW" dirty="0"/>
              <a:t>Use the optimal solver after the test as stated above and formulating the visibility problem as a linear integer programming (IP) problem:</a:t>
            </a:r>
            <a:endParaRPr lang="zh-TW" altLang="en-US" dirty="0"/>
          </a:p>
        </p:txBody>
      </p:sp>
      <p:pic>
        <p:nvPicPr>
          <p:cNvPr id="5" name="圖片 4">
            <a:extLst>
              <a:ext uri="{FF2B5EF4-FFF2-40B4-BE49-F238E27FC236}">
                <a16:creationId xmlns:a16="http://schemas.microsoft.com/office/drawing/2014/main" id="{ABA17A8A-E2C5-427C-8337-ACDF1B6CAE55}"/>
              </a:ext>
            </a:extLst>
          </p:cNvPr>
          <p:cNvPicPr>
            <a:picLocks noChangeAspect="1"/>
          </p:cNvPicPr>
          <p:nvPr/>
        </p:nvPicPr>
        <p:blipFill>
          <a:blip r:embed="rId3"/>
          <a:stretch>
            <a:fillRect/>
          </a:stretch>
        </p:blipFill>
        <p:spPr>
          <a:xfrm>
            <a:off x="2207568" y="2204864"/>
            <a:ext cx="7485915" cy="3528392"/>
          </a:xfrm>
          <a:prstGeom prst="rect">
            <a:avLst/>
          </a:prstGeom>
        </p:spPr>
      </p:pic>
      <p:sp>
        <p:nvSpPr>
          <p:cNvPr id="6" name="矩形 5">
            <a:extLst>
              <a:ext uri="{FF2B5EF4-FFF2-40B4-BE49-F238E27FC236}">
                <a16:creationId xmlns:a16="http://schemas.microsoft.com/office/drawing/2014/main" id="{0F36B9AF-7BF0-4CC9-BC92-C5679F385685}"/>
              </a:ext>
            </a:extLst>
          </p:cNvPr>
          <p:cNvSpPr/>
          <p:nvPr/>
        </p:nvSpPr>
        <p:spPr>
          <a:xfrm>
            <a:off x="2506885" y="1835532"/>
            <a:ext cx="9240688" cy="369332"/>
          </a:xfrm>
          <a:prstGeom prst="rect">
            <a:avLst/>
          </a:prstGeom>
        </p:spPr>
        <p:txBody>
          <a:bodyPr wrap="square">
            <a:spAutoFit/>
          </a:bodyPr>
          <a:lstStyle/>
          <a:p>
            <a:r>
              <a:rPr lang="en-US" altLang="zh-TW" dirty="0">
                <a:solidFill>
                  <a:srgbClr val="0070C0"/>
                </a:solidFill>
              </a:rPr>
              <a:t>Denotes a Boolean variable indicating whether a 360◦ camera is placed at </a:t>
            </a:r>
            <a:r>
              <a:rPr lang="en-US" altLang="zh-TW" i="1" dirty="0">
                <a:solidFill>
                  <a:srgbClr val="0070C0"/>
                </a:solidFill>
              </a:rPr>
              <a:t>Ii</a:t>
            </a:r>
            <a:r>
              <a:rPr lang="en-US" altLang="zh-TW" dirty="0">
                <a:solidFill>
                  <a:srgbClr val="0070C0"/>
                </a:solidFill>
              </a:rPr>
              <a:t> (the </a:t>
            </a:r>
            <a:r>
              <a:rPr lang="en-US" altLang="zh-TW" i="1" dirty="0" err="1">
                <a:solidFill>
                  <a:srgbClr val="0070C0"/>
                </a:solidFill>
              </a:rPr>
              <a:t>i</a:t>
            </a:r>
            <a:r>
              <a:rPr lang="en-US" altLang="zh-TW" dirty="0" err="1">
                <a:solidFill>
                  <a:srgbClr val="0070C0"/>
                </a:solidFill>
              </a:rPr>
              <a:t>th</a:t>
            </a:r>
            <a:r>
              <a:rPr lang="en-US" altLang="zh-TW" dirty="0">
                <a:solidFill>
                  <a:srgbClr val="0070C0"/>
                </a:solidFill>
              </a:rPr>
              <a:t> interior point)</a:t>
            </a:r>
            <a:endParaRPr lang="zh-TW" altLang="en-US" dirty="0">
              <a:solidFill>
                <a:srgbClr val="0070C0"/>
              </a:solidFill>
            </a:endParaRPr>
          </a:p>
        </p:txBody>
      </p:sp>
      <p:sp>
        <p:nvSpPr>
          <p:cNvPr id="7" name="橢圓 6">
            <a:extLst>
              <a:ext uri="{FF2B5EF4-FFF2-40B4-BE49-F238E27FC236}">
                <a16:creationId xmlns:a16="http://schemas.microsoft.com/office/drawing/2014/main" id="{5FE442ED-DC3F-4071-B0C1-C98BC4256000}"/>
              </a:ext>
            </a:extLst>
          </p:cNvPr>
          <p:cNvSpPr/>
          <p:nvPr/>
        </p:nvSpPr>
        <p:spPr>
          <a:xfrm>
            <a:off x="6096000" y="2348880"/>
            <a:ext cx="720080" cy="72008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FC67CD92-176A-41FF-8903-3528F47A480A}"/>
              </a:ext>
            </a:extLst>
          </p:cNvPr>
          <p:cNvSpPr/>
          <p:nvPr/>
        </p:nvSpPr>
        <p:spPr>
          <a:xfrm>
            <a:off x="827584" y="5448147"/>
            <a:ext cx="10597008" cy="646331"/>
          </a:xfrm>
          <a:prstGeom prst="rect">
            <a:avLst/>
          </a:prstGeom>
        </p:spPr>
        <p:txBody>
          <a:bodyPr wrap="square">
            <a:spAutoFit/>
          </a:bodyPr>
          <a:lstStyle/>
          <a:p>
            <a:r>
              <a:rPr lang="en-US" altLang="zh-TW" i="1" dirty="0" err="1">
                <a:solidFill>
                  <a:schemeClr val="accent2">
                    <a:lumMod val="75000"/>
                  </a:schemeClr>
                </a:solidFill>
                <a:latin typeface="CMMI12"/>
              </a:rPr>
              <a:t>X</a:t>
            </a:r>
            <a:r>
              <a:rPr lang="en-US" altLang="zh-TW" sz="1050" i="1" dirty="0" err="1">
                <a:solidFill>
                  <a:schemeClr val="accent2">
                    <a:lumMod val="75000"/>
                  </a:schemeClr>
                </a:solidFill>
                <a:latin typeface="CMMI8"/>
              </a:rPr>
              <a:t>j,k</a:t>
            </a:r>
            <a:r>
              <a:rPr lang="en-US" altLang="zh-TW" dirty="0">
                <a:solidFill>
                  <a:schemeClr val="accent2">
                    <a:lumMod val="75000"/>
                  </a:schemeClr>
                </a:solidFill>
                <a:latin typeface="TimesNewRomanPSMT"/>
              </a:rPr>
              <a:t>, </a:t>
            </a:r>
            <a:r>
              <a:rPr lang="en-US" altLang="zh-TW" dirty="0">
                <a:solidFill>
                  <a:schemeClr val="accent2">
                    <a:lumMod val="75000"/>
                  </a:schemeClr>
                </a:solidFill>
                <a:latin typeface="CMR12"/>
              </a:rPr>
              <a:t>0 </a:t>
            </a:r>
            <a:r>
              <a:rPr lang="en-US" altLang="zh-TW" i="1" dirty="0">
                <a:solidFill>
                  <a:schemeClr val="accent2">
                    <a:lumMod val="75000"/>
                  </a:schemeClr>
                </a:solidFill>
                <a:latin typeface="CMSY10"/>
              </a:rPr>
              <a:t>≤ </a:t>
            </a:r>
            <a:r>
              <a:rPr lang="en-US" altLang="zh-TW" i="1" dirty="0">
                <a:solidFill>
                  <a:schemeClr val="accent2">
                    <a:lumMod val="75000"/>
                  </a:schemeClr>
                </a:solidFill>
                <a:latin typeface="CMMI12"/>
              </a:rPr>
              <a:t>k &lt; </a:t>
            </a:r>
            <a:r>
              <a:rPr lang="en-US" altLang="zh-TW" i="1" dirty="0" err="1">
                <a:solidFill>
                  <a:schemeClr val="accent2">
                    <a:lumMod val="75000"/>
                  </a:schemeClr>
                </a:solidFill>
                <a:latin typeface="CMMI12"/>
              </a:rPr>
              <a:t>n</a:t>
            </a:r>
            <a:r>
              <a:rPr lang="en-US" altLang="zh-TW" sz="1050" i="1" dirty="0" err="1">
                <a:solidFill>
                  <a:schemeClr val="accent2">
                    <a:lumMod val="75000"/>
                  </a:schemeClr>
                </a:solidFill>
                <a:latin typeface="CMMI8"/>
              </a:rPr>
              <a:t>B</a:t>
            </a:r>
            <a:r>
              <a:rPr lang="en-US" altLang="zh-TW" sz="800" i="1" dirty="0" err="1">
                <a:solidFill>
                  <a:schemeClr val="accent2">
                    <a:lumMod val="75000"/>
                  </a:schemeClr>
                </a:solidFill>
                <a:latin typeface="CMMI6"/>
              </a:rPr>
              <a:t>j</a:t>
            </a:r>
            <a:r>
              <a:rPr lang="en-US" altLang="zh-TW" dirty="0">
                <a:solidFill>
                  <a:schemeClr val="accent2">
                    <a:lumMod val="75000"/>
                  </a:schemeClr>
                </a:solidFill>
                <a:latin typeface="TimesNewRomanPSMT"/>
              </a:rPr>
              <a:t> : Enumerate the Boolean variables of potential camera</a:t>
            </a:r>
            <a:r>
              <a:rPr lang="en-US" altLang="zh-TW" dirty="0">
                <a:solidFill>
                  <a:schemeClr val="accent2">
                    <a:lumMod val="75000"/>
                  </a:schemeClr>
                </a:solidFill>
              </a:rPr>
              <a:t> </a:t>
            </a:r>
            <a:r>
              <a:rPr lang="en-US" altLang="zh-TW" dirty="0">
                <a:solidFill>
                  <a:schemeClr val="accent2">
                    <a:lumMod val="75000"/>
                  </a:schemeClr>
                </a:solidFill>
                <a:latin typeface="TimesNewRomanPSMT"/>
              </a:rPr>
              <a:t>placements at interior points that cover boundary point </a:t>
            </a:r>
            <a:r>
              <a:rPr lang="en-US" altLang="zh-TW" i="1" dirty="0" err="1">
                <a:solidFill>
                  <a:schemeClr val="accent2">
                    <a:lumMod val="75000"/>
                  </a:schemeClr>
                </a:solidFill>
                <a:latin typeface="CMMI12"/>
              </a:rPr>
              <a:t>B</a:t>
            </a:r>
            <a:r>
              <a:rPr lang="en-US" altLang="zh-TW" sz="1050" i="1" dirty="0" err="1">
                <a:solidFill>
                  <a:schemeClr val="accent2">
                    <a:lumMod val="75000"/>
                  </a:schemeClr>
                </a:solidFill>
                <a:latin typeface="CMMI8"/>
              </a:rPr>
              <a:t>j</a:t>
            </a:r>
            <a:r>
              <a:rPr lang="en-US" altLang="zh-TW" dirty="0">
                <a:solidFill>
                  <a:schemeClr val="accent2">
                    <a:lumMod val="75000"/>
                  </a:schemeClr>
                </a:solidFill>
                <a:latin typeface="TimesNewRomanPSMT"/>
              </a:rPr>
              <a:t>, </a:t>
            </a:r>
            <a:r>
              <a:rPr lang="en-US" altLang="zh-TW" i="1" dirty="0" err="1">
                <a:solidFill>
                  <a:schemeClr val="accent2">
                    <a:lumMod val="75000"/>
                  </a:schemeClr>
                </a:solidFill>
                <a:latin typeface="CMMI12"/>
              </a:rPr>
              <a:t>n</a:t>
            </a:r>
            <a:r>
              <a:rPr lang="en-US" altLang="zh-TW" sz="1050" i="1" dirty="0" err="1">
                <a:solidFill>
                  <a:schemeClr val="accent2">
                    <a:lumMod val="75000"/>
                  </a:schemeClr>
                </a:solidFill>
                <a:latin typeface="CMMI8"/>
              </a:rPr>
              <a:t>B</a:t>
            </a:r>
            <a:r>
              <a:rPr lang="en-US" altLang="zh-TW" sz="800" i="1" dirty="0" err="1">
                <a:solidFill>
                  <a:schemeClr val="accent2">
                    <a:lumMod val="75000"/>
                  </a:schemeClr>
                </a:solidFill>
                <a:latin typeface="CMMI6"/>
              </a:rPr>
              <a:t>j</a:t>
            </a:r>
            <a:r>
              <a:rPr lang="en-US" altLang="zh-TW" sz="800" i="1" dirty="0">
                <a:solidFill>
                  <a:schemeClr val="accent2">
                    <a:lumMod val="75000"/>
                  </a:schemeClr>
                </a:solidFill>
                <a:latin typeface="CMMI6"/>
              </a:rPr>
              <a:t> </a:t>
            </a:r>
            <a:r>
              <a:rPr lang="en-US" altLang="zh-TW" dirty="0">
                <a:solidFill>
                  <a:schemeClr val="accent2">
                    <a:lumMod val="75000"/>
                  </a:schemeClr>
                </a:solidFill>
                <a:latin typeface="TimesNewRomanPSMT"/>
              </a:rPr>
              <a:t>is the number of such interior points.</a:t>
            </a:r>
            <a:endParaRPr lang="zh-TW" altLang="en-US" dirty="0">
              <a:solidFill>
                <a:schemeClr val="accent2">
                  <a:lumMod val="75000"/>
                </a:schemeClr>
              </a:solidFill>
            </a:endParaRPr>
          </a:p>
        </p:txBody>
      </p:sp>
      <p:sp>
        <p:nvSpPr>
          <p:cNvPr id="10" name="橢圓 9">
            <a:extLst>
              <a:ext uri="{FF2B5EF4-FFF2-40B4-BE49-F238E27FC236}">
                <a16:creationId xmlns:a16="http://schemas.microsoft.com/office/drawing/2014/main" id="{57DAE86B-C14C-45AA-A257-BDF4EDE672A4}"/>
              </a:ext>
            </a:extLst>
          </p:cNvPr>
          <p:cNvSpPr/>
          <p:nvPr/>
        </p:nvSpPr>
        <p:spPr>
          <a:xfrm>
            <a:off x="7392144" y="4172853"/>
            <a:ext cx="1080120" cy="914072"/>
          </a:xfrm>
          <a:prstGeom prst="ellipse">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4797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C67CFFB-941C-4348-9B77-BFC213DFC6A8}"/>
              </a:ext>
            </a:extLst>
          </p:cNvPr>
          <p:cNvSpPr/>
          <p:nvPr/>
        </p:nvSpPr>
        <p:spPr>
          <a:xfrm>
            <a:off x="395387" y="1747715"/>
            <a:ext cx="11809312" cy="369332"/>
          </a:xfrm>
          <a:prstGeom prst="rect">
            <a:avLst/>
          </a:prstGeom>
        </p:spPr>
        <p:txBody>
          <a:bodyPr wrap="square">
            <a:spAutoFit/>
          </a:bodyPr>
          <a:lstStyle/>
          <a:p>
            <a:r>
              <a:rPr lang="en-US" altLang="zh-TW" dirty="0"/>
              <a:t>For the minimal range, we find that the camera cannot get closer than 0.61 meters to a wall because the tripod needs space.</a:t>
            </a:r>
            <a:endParaRPr lang="zh-TW" altLang="en-US" dirty="0"/>
          </a:p>
        </p:txBody>
      </p:sp>
      <p:pic>
        <p:nvPicPr>
          <p:cNvPr id="3" name="圖片 2">
            <a:extLst>
              <a:ext uri="{FF2B5EF4-FFF2-40B4-BE49-F238E27FC236}">
                <a16:creationId xmlns:a16="http://schemas.microsoft.com/office/drawing/2014/main" id="{E9429409-D1A9-4540-9FFD-F703D24A35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63" t="-1096"/>
          <a:stretch/>
        </p:blipFill>
        <p:spPr>
          <a:xfrm>
            <a:off x="395387" y="3583527"/>
            <a:ext cx="11665716" cy="2489830"/>
          </a:xfrm>
          <a:prstGeom prst="rect">
            <a:avLst/>
          </a:prstGeom>
        </p:spPr>
      </p:pic>
      <p:sp>
        <p:nvSpPr>
          <p:cNvPr id="4" name="矩形 3">
            <a:extLst>
              <a:ext uri="{FF2B5EF4-FFF2-40B4-BE49-F238E27FC236}">
                <a16:creationId xmlns:a16="http://schemas.microsoft.com/office/drawing/2014/main" id="{5ABF6F70-A57B-41E0-A22E-1F75F5551314}"/>
              </a:ext>
            </a:extLst>
          </p:cNvPr>
          <p:cNvSpPr/>
          <p:nvPr/>
        </p:nvSpPr>
        <p:spPr>
          <a:xfrm>
            <a:off x="1619066" y="2703933"/>
            <a:ext cx="1045889" cy="492443"/>
          </a:xfrm>
          <a:prstGeom prst="rect">
            <a:avLst/>
          </a:prstGeom>
        </p:spPr>
        <p:txBody>
          <a:bodyPr wrap="square">
            <a:spAutoFit/>
          </a:bodyPr>
          <a:lstStyle/>
          <a:p>
            <a:pPr algn="ctr"/>
            <a:r>
              <a:rPr lang="en-US" altLang="zh-TW" sz="2600" dirty="0">
                <a:latin typeface="Agency FB" panose="020B0503020202020204" pitchFamily="34" charset="0"/>
                <a:ea typeface="851tegakizatsu" panose="02000600000000000000" pitchFamily="2" charset="-120"/>
                <a:cs typeface="851tegakizatsu" panose="02000600000000000000" pitchFamily="2" charset="-120"/>
              </a:rPr>
              <a:t>No limit</a:t>
            </a:r>
            <a:endParaRPr lang="zh-TW" altLang="en-US" sz="2600" dirty="0">
              <a:latin typeface="Agency FB" panose="020B0503020202020204" pitchFamily="34" charset="0"/>
              <a:ea typeface="851tegakizatsu" panose="02000600000000000000" pitchFamily="2" charset="-120"/>
              <a:cs typeface="851tegakizatsu" panose="02000600000000000000" pitchFamily="2" charset="-120"/>
            </a:endParaRPr>
          </a:p>
        </p:txBody>
      </p:sp>
      <p:sp>
        <p:nvSpPr>
          <p:cNvPr id="5" name="矩形 4">
            <a:extLst>
              <a:ext uri="{FF2B5EF4-FFF2-40B4-BE49-F238E27FC236}">
                <a16:creationId xmlns:a16="http://schemas.microsoft.com/office/drawing/2014/main" id="{29257748-801E-4DE1-80E1-6905D265331F}"/>
              </a:ext>
            </a:extLst>
          </p:cNvPr>
          <p:cNvSpPr/>
          <p:nvPr/>
        </p:nvSpPr>
        <p:spPr>
          <a:xfrm>
            <a:off x="5264438" y="2703934"/>
            <a:ext cx="1663123" cy="492443"/>
          </a:xfrm>
          <a:prstGeom prst="rect">
            <a:avLst/>
          </a:prstGeom>
        </p:spPr>
        <p:txBody>
          <a:bodyPr wrap="square">
            <a:spAutoFit/>
          </a:bodyPr>
          <a:lstStyle/>
          <a:p>
            <a:pPr algn="ctr"/>
            <a:r>
              <a:rPr lang="en-US" altLang="zh-TW" sz="2600" dirty="0">
                <a:latin typeface="Agency FB" panose="020B0503020202020204" pitchFamily="34" charset="0"/>
                <a:ea typeface="851tegakizatsu" panose="02000600000000000000" pitchFamily="2" charset="-120"/>
                <a:cs typeface="851tegakizatsu" panose="02000600000000000000" pitchFamily="2" charset="-120"/>
              </a:rPr>
              <a:t>Max distance</a:t>
            </a:r>
            <a:endParaRPr lang="zh-TW" altLang="en-US" sz="2600" dirty="0">
              <a:latin typeface="Agency FB" panose="020B0503020202020204" pitchFamily="34" charset="0"/>
              <a:ea typeface="851tegakizatsu" panose="02000600000000000000" pitchFamily="2" charset="-120"/>
              <a:cs typeface="851tegakizatsu" panose="02000600000000000000" pitchFamily="2" charset="-120"/>
            </a:endParaRPr>
          </a:p>
        </p:txBody>
      </p:sp>
      <p:sp>
        <p:nvSpPr>
          <p:cNvPr id="6" name="矩形 5">
            <a:extLst>
              <a:ext uri="{FF2B5EF4-FFF2-40B4-BE49-F238E27FC236}">
                <a16:creationId xmlns:a16="http://schemas.microsoft.com/office/drawing/2014/main" id="{AA9E52B3-9157-4439-BE4C-2AFB7A203B85}"/>
              </a:ext>
            </a:extLst>
          </p:cNvPr>
          <p:cNvSpPr/>
          <p:nvPr/>
        </p:nvSpPr>
        <p:spPr>
          <a:xfrm>
            <a:off x="9192344" y="2263449"/>
            <a:ext cx="1663123" cy="1292662"/>
          </a:xfrm>
          <a:prstGeom prst="rect">
            <a:avLst/>
          </a:prstGeom>
        </p:spPr>
        <p:txBody>
          <a:bodyPr wrap="square">
            <a:spAutoFit/>
          </a:bodyPr>
          <a:lstStyle/>
          <a:p>
            <a:pPr algn="ctr"/>
            <a:r>
              <a:rPr lang="en-US" altLang="zh-TW" sz="2600" dirty="0">
                <a:latin typeface="Agency FB" panose="020B0503020202020204" pitchFamily="34" charset="0"/>
                <a:ea typeface="851tegakizatsu" panose="02000600000000000000" pitchFamily="2" charset="-120"/>
                <a:cs typeface="851tegakizatsu" panose="02000600000000000000" pitchFamily="2" charset="-120"/>
              </a:rPr>
              <a:t>Max distance</a:t>
            </a:r>
          </a:p>
          <a:p>
            <a:pPr algn="ctr"/>
            <a:r>
              <a:rPr lang="en-US" altLang="zh-TW" sz="2600" dirty="0">
                <a:latin typeface="Agency FB" panose="020B0503020202020204" pitchFamily="34" charset="0"/>
                <a:ea typeface="851tegakizatsu" panose="02000600000000000000" pitchFamily="2" charset="-120"/>
                <a:cs typeface="851tegakizatsu" panose="02000600000000000000" pitchFamily="2" charset="-120"/>
              </a:rPr>
              <a:t>+</a:t>
            </a:r>
          </a:p>
          <a:p>
            <a:pPr algn="ctr"/>
            <a:r>
              <a:rPr lang="en-US" altLang="zh-TW" sz="2600" dirty="0">
                <a:latin typeface="Agency FB" panose="020B0503020202020204" pitchFamily="34" charset="0"/>
                <a:ea typeface="851tegakizatsu" panose="02000600000000000000" pitchFamily="2" charset="-120"/>
                <a:cs typeface="851tegakizatsu" panose="02000600000000000000" pitchFamily="2" charset="-120"/>
              </a:rPr>
              <a:t>Angle(&lt;45’)</a:t>
            </a:r>
            <a:endParaRPr lang="zh-TW" altLang="en-US" sz="2600" dirty="0">
              <a:latin typeface="Agency FB" panose="020B0503020202020204" pitchFamily="34" charset="0"/>
              <a:ea typeface="851tegakizatsu" panose="02000600000000000000" pitchFamily="2" charset="-120"/>
              <a:cs typeface="851tegakizatsu" panose="02000600000000000000" pitchFamily="2" charset="-120"/>
            </a:endParaRPr>
          </a:p>
        </p:txBody>
      </p:sp>
      <p:sp>
        <p:nvSpPr>
          <p:cNvPr id="7" name="矩形 6">
            <a:extLst>
              <a:ext uri="{FF2B5EF4-FFF2-40B4-BE49-F238E27FC236}">
                <a16:creationId xmlns:a16="http://schemas.microsoft.com/office/drawing/2014/main" id="{40C1FE95-47DF-42EC-98BB-902313FBF551}"/>
              </a:ext>
            </a:extLst>
          </p:cNvPr>
          <p:cNvSpPr/>
          <p:nvPr/>
        </p:nvSpPr>
        <p:spPr>
          <a:xfrm>
            <a:off x="479376" y="435125"/>
            <a:ext cx="1662635" cy="584775"/>
          </a:xfrm>
          <a:prstGeom prst="rect">
            <a:avLst/>
          </a:prstGeom>
        </p:spPr>
        <p:txBody>
          <a:bodyPr wrap="none">
            <a:spAutoFit/>
          </a:bodyPr>
          <a:lstStyle/>
          <a:p>
            <a:r>
              <a:rPr lang="en-US" altLang="zh-TW" sz="3200" b="1" dirty="0">
                <a:latin typeface="Gungsuh"/>
              </a:rPr>
              <a:t>Result</a:t>
            </a:r>
            <a:endParaRPr lang="en-US" altLang="zh-CN" sz="3200" b="1" dirty="0">
              <a:latin typeface="Gungsuh"/>
            </a:endParaRPr>
          </a:p>
        </p:txBody>
      </p:sp>
    </p:spTree>
    <p:extLst>
      <p:ext uri="{BB962C8B-B14F-4D97-AF65-F5344CB8AC3E}">
        <p14:creationId xmlns:p14="http://schemas.microsoft.com/office/powerpoint/2010/main" val="3614797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C6AB8F0-45B6-44DE-ABFE-1F01AF62A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656" y="1620995"/>
            <a:ext cx="6768222" cy="4374583"/>
          </a:xfrm>
          <a:prstGeom prst="rect">
            <a:avLst/>
          </a:prstGeom>
        </p:spPr>
      </p:pic>
      <p:sp>
        <p:nvSpPr>
          <p:cNvPr id="3" name="矩形 2">
            <a:extLst>
              <a:ext uri="{FF2B5EF4-FFF2-40B4-BE49-F238E27FC236}">
                <a16:creationId xmlns:a16="http://schemas.microsoft.com/office/drawing/2014/main" id="{5CF3783C-1F16-4FA8-9DBE-E7AA570DAE3F}"/>
              </a:ext>
            </a:extLst>
          </p:cNvPr>
          <p:cNvSpPr/>
          <p:nvPr/>
        </p:nvSpPr>
        <p:spPr>
          <a:xfrm>
            <a:off x="844808" y="470872"/>
            <a:ext cx="2279791" cy="523220"/>
          </a:xfrm>
          <a:prstGeom prst="rect">
            <a:avLst/>
          </a:prstGeom>
        </p:spPr>
        <p:txBody>
          <a:bodyPr wrap="none">
            <a:spAutoFit/>
          </a:bodyPr>
          <a:lstStyle/>
          <a:p>
            <a:r>
              <a:rPr lang="en-US" altLang="zh-TW" sz="2800" b="1" dirty="0"/>
              <a:t>Visible range</a:t>
            </a:r>
          </a:p>
        </p:txBody>
      </p:sp>
      <p:sp>
        <p:nvSpPr>
          <p:cNvPr id="4" name="矩形 3">
            <a:extLst>
              <a:ext uri="{FF2B5EF4-FFF2-40B4-BE49-F238E27FC236}">
                <a16:creationId xmlns:a16="http://schemas.microsoft.com/office/drawing/2014/main" id="{4AA2DA45-053E-4310-A98F-3AD119D2F9F0}"/>
              </a:ext>
            </a:extLst>
          </p:cNvPr>
          <p:cNvSpPr/>
          <p:nvPr/>
        </p:nvSpPr>
        <p:spPr>
          <a:xfrm>
            <a:off x="839416" y="1101814"/>
            <a:ext cx="11913704" cy="369332"/>
          </a:xfrm>
          <a:prstGeom prst="rect">
            <a:avLst/>
          </a:prstGeom>
        </p:spPr>
        <p:txBody>
          <a:bodyPr wrap="square">
            <a:spAutoFit/>
          </a:bodyPr>
          <a:lstStyle/>
          <a:p>
            <a:r>
              <a:rPr lang="en-US" altLang="zh-TW" dirty="0"/>
              <a:t>We also show the set of interior points</a:t>
            </a:r>
            <a:r>
              <a:rPr lang="zh-TW" altLang="en-US" dirty="0"/>
              <a:t> </a:t>
            </a:r>
            <a:r>
              <a:rPr lang="en-US" altLang="zh-TW" dirty="0"/>
              <a:t>that cover a boundary point as the ones within the 90-degree</a:t>
            </a:r>
            <a:r>
              <a:rPr lang="zh-TW" altLang="en-US" dirty="0"/>
              <a:t> </a:t>
            </a:r>
            <a:r>
              <a:rPr lang="en-US" altLang="zh-TW" dirty="0"/>
              <a:t>quadrant.</a:t>
            </a:r>
            <a:endParaRPr lang="zh-TW" altLang="en-US" dirty="0"/>
          </a:p>
        </p:txBody>
      </p:sp>
      <p:sp>
        <p:nvSpPr>
          <p:cNvPr id="5" name="矩形 4">
            <a:extLst>
              <a:ext uri="{FF2B5EF4-FFF2-40B4-BE49-F238E27FC236}">
                <a16:creationId xmlns:a16="http://schemas.microsoft.com/office/drawing/2014/main" id="{011D0E3C-CC2E-4E6F-8E38-39C870E15378}"/>
              </a:ext>
            </a:extLst>
          </p:cNvPr>
          <p:cNvSpPr/>
          <p:nvPr/>
        </p:nvSpPr>
        <p:spPr>
          <a:xfrm>
            <a:off x="4295800" y="5995578"/>
            <a:ext cx="4448908" cy="369332"/>
          </a:xfrm>
          <a:prstGeom prst="rect">
            <a:avLst/>
          </a:prstGeom>
        </p:spPr>
        <p:txBody>
          <a:bodyPr wrap="square">
            <a:spAutoFit/>
          </a:bodyPr>
          <a:lstStyle/>
          <a:p>
            <a:r>
              <a:rPr lang="en-US" altLang="zh-TW" dirty="0"/>
              <a:t>The sampled boundary and interior points. </a:t>
            </a:r>
          </a:p>
        </p:txBody>
      </p:sp>
    </p:spTree>
    <p:extLst>
      <p:ext uri="{BB962C8B-B14F-4D97-AF65-F5344CB8AC3E}">
        <p14:creationId xmlns:p14="http://schemas.microsoft.com/office/powerpoint/2010/main" val="929154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F22BBCC-8751-4562-8FDE-2935C81292C9}"/>
              </a:ext>
            </a:extLst>
          </p:cNvPr>
          <p:cNvPicPr>
            <a:picLocks noChangeAspect="1"/>
          </p:cNvPicPr>
          <p:nvPr/>
        </p:nvPicPr>
        <p:blipFill rotWithShape="1">
          <a:blip r:embed="rId2">
            <a:extLst>
              <a:ext uri="{28A0092B-C50C-407E-A947-70E740481C1C}">
                <a14:useLocalDpi xmlns:a14="http://schemas.microsoft.com/office/drawing/2010/main" val="0"/>
              </a:ext>
            </a:extLst>
          </a:blip>
          <a:srcRect r="4640"/>
          <a:stretch/>
        </p:blipFill>
        <p:spPr>
          <a:xfrm>
            <a:off x="1114654" y="3621109"/>
            <a:ext cx="4697217" cy="2687431"/>
          </a:xfrm>
          <a:prstGeom prst="rect">
            <a:avLst/>
          </a:prstGeom>
        </p:spPr>
      </p:pic>
      <p:pic>
        <p:nvPicPr>
          <p:cNvPr id="3" name="圖片 2">
            <a:extLst>
              <a:ext uri="{FF2B5EF4-FFF2-40B4-BE49-F238E27FC236}">
                <a16:creationId xmlns:a16="http://schemas.microsoft.com/office/drawing/2014/main" id="{EBDE42E5-C0D4-45F3-A402-A48369C3C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295" y="3621109"/>
            <a:ext cx="4622051" cy="2702060"/>
          </a:xfrm>
          <a:prstGeom prst="rect">
            <a:avLst/>
          </a:prstGeom>
        </p:spPr>
      </p:pic>
      <p:pic>
        <p:nvPicPr>
          <p:cNvPr id="4" name="圖片 3">
            <a:extLst>
              <a:ext uri="{FF2B5EF4-FFF2-40B4-BE49-F238E27FC236}">
                <a16:creationId xmlns:a16="http://schemas.microsoft.com/office/drawing/2014/main" id="{F85A0B95-2960-4911-A62C-704E9F020565}"/>
              </a:ext>
            </a:extLst>
          </p:cNvPr>
          <p:cNvPicPr>
            <a:picLocks noChangeAspect="1"/>
          </p:cNvPicPr>
          <p:nvPr/>
        </p:nvPicPr>
        <p:blipFill rotWithShape="1">
          <a:blip r:embed="rId4">
            <a:extLst>
              <a:ext uri="{28A0092B-C50C-407E-A947-70E740481C1C}">
                <a14:useLocalDpi xmlns:a14="http://schemas.microsoft.com/office/drawing/2010/main" val="0"/>
              </a:ext>
            </a:extLst>
          </a:blip>
          <a:srcRect r="5026"/>
          <a:stretch/>
        </p:blipFill>
        <p:spPr>
          <a:xfrm>
            <a:off x="3863752" y="1043495"/>
            <a:ext cx="4536504" cy="2643033"/>
          </a:xfrm>
          <a:prstGeom prst="rect">
            <a:avLst/>
          </a:prstGeom>
        </p:spPr>
      </p:pic>
      <p:sp>
        <p:nvSpPr>
          <p:cNvPr id="5" name="矩形 4">
            <a:extLst>
              <a:ext uri="{FF2B5EF4-FFF2-40B4-BE49-F238E27FC236}">
                <a16:creationId xmlns:a16="http://schemas.microsoft.com/office/drawing/2014/main" id="{03049C73-2A97-4045-B97C-D806A06C123D}"/>
              </a:ext>
            </a:extLst>
          </p:cNvPr>
          <p:cNvSpPr/>
          <p:nvPr/>
        </p:nvSpPr>
        <p:spPr>
          <a:xfrm>
            <a:off x="1487488" y="397164"/>
            <a:ext cx="9476730" cy="646331"/>
          </a:xfrm>
          <a:prstGeom prst="rect">
            <a:avLst/>
          </a:prstGeom>
        </p:spPr>
        <p:txBody>
          <a:bodyPr wrap="square">
            <a:spAutoFit/>
          </a:bodyPr>
          <a:lstStyle/>
          <a:p>
            <a:r>
              <a:rPr lang="en-US" altLang="zh-TW" dirty="0"/>
              <a:t>Coverages of the three 360◦ cameras that together completely cover the whole indoor environment</a:t>
            </a:r>
            <a:r>
              <a:rPr lang="zh-TW" altLang="en-US" dirty="0"/>
              <a:t> </a:t>
            </a:r>
            <a:r>
              <a:rPr lang="en-US" altLang="zh-TW" dirty="0"/>
              <a:t>in the non-constrained problem.</a:t>
            </a:r>
            <a:endParaRPr lang="zh-TW" altLang="en-US" dirty="0"/>
          </a:p>
        </p:txBody>
      </p:sp>
    </p:spTree>
    <p:extLst>
      <p:ext uri="{BB962C8B-B14F-4D97-AF65-F5344CB8AC3E}">
        <p14:creationId xmlns:p14="http://schemas.microsoft.com/office/powerpoint/2010/main" val="1245498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FFB83A-088E-4F97-A400-0A543182D80A}"/>
              </a:ext>
            </a:extLst>
          </p:cNvPr>
          <p:cNvSpPr/>
          <p:nvPr/>
        </p:nvSpPr>
        <p:spPr>
          <a:xfrm>
            <a:off x="335360" y="6637386"/>
            <a:ext cx="8064896" cy="200055"/>
          </a:xfrm>
          <a:prstGeom prst="rect">
            <a:avLst/>
          </a:prstGeom>
        </p:spPr>
        <p:txBody>
          <a:bodyPr wrap="square">
            <a:spAutoFit/>
          </a:bodyPr>
          <a:lstStyle/>
          <a:p>
            <a:r>
              <a:rPr lang="en-US" altLang="zh-TW" sz="700" dirty="0"/>
              <a:t>Photo: </a:t>
            </a:r>
            <a:r>
              <a:rPr lang="en-US" altLang="zh-TW" sz="700" dirty="0">
                <a:hlinkClick r:id="rId3"/>
              </a:rPr>
              <a:t>https://sektor.build/openspace</a:t>
            </a:r>
            <a:r>
              <a:rPr lang="en-US" altLang="zh-TW" sz="700" dirty="0"/>
              <a:t> </a:t>
            </a:r>
            <a:r>
              <a:rPr lang="en-US" altLang="zh-TW" sz="700" dirty="0">
                <a:hlinkClick r:id="rId4"/>
              </a:rPr>
              <a:t>https://3dmart.com.tw/news/matterport-pro2-3d-scanner-unpacking-and-test</a:t>
            </a:r>
            <a:r>
              <a:rPr lang="en-US" altLang="zh-TW" sz="700" dirty="0"/>
              <a:t>   </a:t>
            </a:r>
            <a:r>
              <a:rPr lang="en-US" altLang="zh-TW" sz="700" dirty="0">
                <a:hlinkClick r:id="rId5"/>
              </a:rPr>
              <a:t>https://ca.news.yahoo.com/matterport-3d-capture-now-freely-131500655.html</a:t>
            </a:r>
            <a:endParaRPr lang="zh-TW" altLang="en-US" sz="700" dirty="0"/>
          </a:p>
        </p:txBody>
      </p:sp>
      <p:sp>
        <p:nvSpPr>
          <p:cNvPr id="7" name="矩形 3">
            <a:extLst>
              <a:ext uri="{FF2B5EF4-FFF2-40B4-BE49-F238E27FC236}">
                <a16:creationId xmlns:a16="http://schemas.microsoft.com/office/drawing/2014/main" id="{AB44BF30-2623-222F-1FDF-724C395AA430}"/>
              </a:ext>
            </a:extLst>
          </p:cNvPr>
          <p:cNvSpPr/>
          <p:nvPr/>
        </p:nvSpPr>
        <p:spPr>
          <a:xfrm>
            <a:off x="479376" y="548680"/>
            <a:ext cx="5266185" cy="584775"/>
          </a:xfrm>
          <a:prstGeom prst="rect">
            <a:avLst/>
          </a:prstGeom>
        </p:spPr>
        <p:txBody>
          <a:bodyPr wrap="none">
            <a:spAutoFit/>
          </a:bodyPr>
          <a:lstStyle/>
          <a:p>
            <a:r>
              <a:rPr lang="en-US" altLang="zh-CN" sz="3200" b="1" dirty="0">
                <a:latin typeface="Gungsuh"/>
              </a:rPr>
              <a:t>Motivation: panoramas</a:t>
            </a:r>
            <a:endParaRPr lang="zh-TW" altLang="en-US" sz="1000" b="1" dirty="0"/>
          </a:p>
        </p:txBody>
      </p:sp>
      <p:pic>
        <p:nvPicPr>
          <p:cNvPr id="12" name="Picture 11" descr="Graphical user interface&#10;&#10;Description automatically generated with low confidence">
            <a:extLst>
              <a:ext uri="{FF2B5EF4-FFF2-40B4-BE49-F238E27FC236}">
                <a16:creationId xmlns:a16="http://schemas.microsoft.com/office/drawing/2014/main" id="{F53D1651-8F91-54E3-FA4E-E140F5DB4D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376" y="3068960"/>
            <a:ext cx="11596986" cy="2133742"/>
          </a:xfrm>
          <a:prstGeom prst="rect">
            <a:avLst/>
          </a:prstGeom>
        </p:spPr>
      </p:pic>
      <p:sp>
        <p:nvSpPr>
          <p:cNvPr id="13" name="矩形 2">
            <a:extLst>
              <a:ext uri="{FF2B5EF4-FFF2-40B4-BE49-F238E27FC236}">
                <a16:creationId xmlns:a16="http://schemas.microsoft.com/office/drawing/2014/main" id="{053C57E8-839C-EF94-B77A-4D98C89F9AED}"/>
              </a:ext>
            </a:extLst>
          </p:cNvPr>
          <p:cNvSpPr/>
          <p:nvPr/>
        </p:nvSpPr>
        <p:spPr>
          <a:xfrm>
            <a:off x="1043764" y="1364575"/>
            <a:ext cx="10308820" cy="830997"/>
          </a:xfrm>
          <a:prstGeom prst="rect">
            <a:avLst/>
          </a:prstGeom>
        </p:spPr>
        <p:txBody>
          <a:bodyPr wrap="square">
            <a:spAutoFit/>
          </a:bodyPr>
          <a:lstStyle/>
          <a:p>
            <a:pPr marL="285750" indent="-285750">
              <a:buFont typeface="Arial" panose="020B0604020202020204" pitchFamily="34" charset="0"/>
              <a:buChar char="•"/>
            </a:pPr>
            <a:r>
              <a:rPr lang="en-US" altLang="zh-TW" sz="2400" dirty="0"/>
              <a:t>A single panorama encodes full 3DOF virtual reality (i.e., perspective views of arbitrary directions, orientations, and FOVs) at a fixed camera position.</a:t>
            </a:r>
            <a:endParaRPr lang="en-US" altLang="zh-TW" dirty="0"/>
          </a:p>
        </p:txBody>
      </p:sp>
    </p:spTree>
    <p:extLst>
      <p:ext uri="{BB962C8B-B14F-4D97-AF65-F5344CB8AC3E}">
        <p14:creationId xmlns:p14="http://schemas.microsoft.com/office/powerpoint/2010/main" val="499987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7A6C54D4-853D-4360-90F1-D2CC60276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1340768"/>
            <a:ext cx="10369152" cy="4504728"/>
          </a:xfrm>
          <a:prstGeom prst="rect">
            <a:avLst/>
          </a:prstGeom>
        </p:spPr>
      </p:pic>
      <p:sp>
        <p:nvSpPr>
          <p:cNvPr id="3" name="矩形 2">
            <a:extLst>
              <a:ext uri="{FF2B5EF4-FFF2-40B4-BE49-F238E27FC236}">
                <a16:creationId xmlns:a16="http://schemas.microsoft.com/office/drawing/2014/main" id="{D4B37D50-BB22-40AB-B9F0-3EAB92164994}"/>
              </a:ext>
            </a:extLst>
          </p:cNvPr>
          <p:cNvSpPr/>
          <p:nvPr/>
        </p:nvSpPr>
        <p:spPr>
          <a:xfrm>
            <a:off x="8544272" y="1916832"/>
            <a:ext cx="2560316" cy="400110"/>
          </a:xfrm>
          <a:prstGeom prst="rect">
            <a:avLst/>
          </a:prstGeom>
        </p:spPr>
        <p:txBody>
          <a:bodyPr wrap="none">
            <a:spAutoFit/>
          </a:bodyPr>
          <a:lstStyle/>
          <a:p>
            <a:r>
              <a:rPr lang="en-US" altLang="zh-TW" sz="2000" dirty="0"/>
              <a:t>User Studies – No limit</a:t>
            </a:r>
          </a:p>
        </p:txBody>
      </p:sp>
    </p:spTree>
    <p:extLst>
      <p:ext uri="{BB962C8B-B14F-4D97-AF65-F5344CB8AC3E}">
        <p14:creationId xmlns:p14="http://schemas.microsoft.com/office/powerpoint/2010/main" val="610612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490CA78B-3069-4232-8B72-1687037E6DDE}"/>
              </a:ext>
            </a:extLst>
          </p:cNvPr>
          <p:cNvGrpSpPr/>
          <p:nvPr/>
        </p:nvGrpSpPr>
        <p:grpSpPr>
          <a:xfrm>
            <a:off x="2279576" y="972723"/>
            <a:ext cx="8211380" cy="5192581"/>
            <a:chOff x="1546320" y="1059366"/>
            <a:chExt cx="9140371" cy="5798634"/>
          </a:xfrm>
        </p:grpSpPr>
        <p:pic>
          <p:nvPicPr>
            <p:cNvPr id="3" name="圖片 2">
              <a:extLst>
                <a:ext uri="{FF2B5EF4-FFF2-40B4-BE49-F238E27FC236}">
                  <a16:creationId xmlns:a16="http://schemas.microsoft.com/office/drawing/2014/main" id="{14F07655-3444-4174-866C-410095E5C85C}"/>
                </a:ext>
              </a:extLst>
            </p:cNvPr>
            <p:cNvPicPr>
              <a:picLocks noChangeAspect="1"/>
            </p:cNvPicPr>
            <p:nvPr/>
          </p:nvPicPr>
          <p:blipFill rotWithShape="1">
            <a:blip r:embed="rId2">
              <a:extLst>
                <a:ext uri="{28A0092B-C50C-407E-A947-70E740481C1C}">
                  <a14:useLocalDpi xmlns:a14="http://schemas.microsoft.com/office/drawing/2010/main" val="0"/>
                </a:ext>
              </a:extLst>
            </a:blip>
            <a:srcRect r="50976"/>
            <a:stretch/>
          </p:blipFill>
          <p:spPr>
            <a:xfrm>
              <a:off x="1628086" y="1059366"/>
              <a:ext cx="9058605" cy="2932308"/>
            </a:xfrm>
            <a:prstGeom prst="rect">
              <a:avLst/>
            </a:prstGeom>
          </p:spPr>
        </p:pic>
        <p:pic>
          <p:nvPicPr>
            <p:cNvPr id="4" name="圖片 3">
              <a:extLst>
                <a:ext uri="{FF2B5EF4-FFF2-40B4-BE49-F238E27FC236}">
                  <a16:creationId xmlns:a16="http://schemas.microsoft.com/office/drawing/2014/main" id="{EA9ECB55-FC2C-45F1-AE1F-8E3F964732C3}"/>
                </a:ext>
              </a:extLst>
            </p:cNvPr>
            <p:cNvPicPr>
              <a:picLocks noChangeAspect="1"/>
            </p:cNvPicPr>
            <p:nvPr/>
          </p:nvPicPr>
          <p:blipFill rotWithShape="1">
            <a:blip r:embed="rId2">
              <a:extLst>
                <a:ext uri="{28A0092B-C50C-407E-A947-70E740481C1C}">
                  <a14:useLocalDpi xmlns:a14="http://schemas.microsoft.com/office/drawing/2010/main" val="0"/>
                </a:ext>
              </a:extLst>
            </a:blip>
            <a:srcRect l="49024"/>
            <a:stretch/>
          </p:blipFill>
          <p:spPr>
            <a:xfrm>
              <a:off x="1546320" y="4012599"/>
              <a:ext cx="9139983" cy="2845401"/>
            </a:xfrm>
            <a:prstGeom prst="rect">
              <a:avLst/>
            </a:prstGeom>
          </p:spPr>
        </p:pic>
      </p:grpSp>
      <p:sp>
        <p:nvSpPr>
          <p:cNvPr id="5" name="矩形 4">
            <a:extLst>
              <a:ext uri="{FF2B5EF4-FFF2-40B4-BE49-F238E27FC236}">
                <a16:creationId xmlns:a16="http://schemas.microsoft.com/office/drawing/2014/main" id="{2A953BE1-271F-4EA7-9DDA-1CA49DDA4E11}"/>
              </a:ext>
            </a:extLst>
          </p:cNvPr>
          <p:cNvSpPr/>
          <p:nvPr/>
        </p:nvSpPr>
        <p:spPr>
          <a:xfrm>
            <a:off x="4079776" y="492641"/>
            <a:ext cx="4983679" cy="400110"/>
          </a:xfrm>
          <a:prstGeom prst="rect">
            <a:avLst/>
          </a:prstGeom>
        </p:spPr>
        <p:txBody>
          <a:bodyPr wrap="square">
            <a:spAutoFit/>
          </a:bodyPr>
          <a:lstStyle/>
          <a:p>
            <a:r>
              <a:rPr lang="en-US" altLang="zh-TW" sz="2000" dirty="0"/>
              <a:t>User Studies – angle and distance constraint</a:t>
            </a:r>
          </a:p>
        </p:txBody>
      </p:sp>
    </p:spTree>
    <p:extLst>
      <p:ext uri="{BB962C8B-B14F-4D97-AF65-F5344CB8AC3E}">
        <p14:creationId xmlns:p14="http://schemas.microsoft.com/office/powerpoint/2010/main" val="4004456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23C29A00-B6E8-41CF-9EC1-B47248FF53DF}"/>
              </a:ext>
            </a:extLst>
          </p:cNvPr>
          <p:cNvPicPr>
            <a:picLocks noChangeAspect="1"/>
          </p:cNvPicPr>
          <p:nvPr/>
        </p:nvPicPr>
        <p:blipFill>
          <a:blip r:embed="rId2"/>
          <a:stretch>
            <a:fillRect/>
          </a:stretch>
        </p:blipFill>
        <p:spPr>
          <a:xfrm>
            <a:off x="668878" y="1582217"/>
            <a:ext cx="10453603" cy="4412895"/>
          </a:xfrm>
          <a:prstGeom prst="rect">
            <a:avLst/>
          </a:prstGeom>
        </p:spPr>
      </p:pic>
    </p:spTree>
    <p:extLst>
      <p:ext uri="{BB962C8B-B14F-4D97-AF65-F5344CB8AC3E}">
        <p14:creationId xmlns:p14="http://schemas.microsoft.com/office/powerpoint/2010/main" val="1325508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457CB76-5AB1-48A5-87D6-F1C9E0EC9C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739" y="906271"/>
            <a:ext cx="2610252" cy="5377281"/>
          </a:xfrm>
          <a:prstGeom prst="rect">
            <a:avLst/>
          </a:prstGeom>
        </p:spPr>
      </p:pic>
      <p:pic>
        <p:nvPicPr>
          <p:cNvPr id="3" name="圖片 2">
            <a:extLst>
              <a:ext uri="{FF2B5EF4-FFF2-40B4-BE49-F238E27FC236}">
                <a16:creationId xmlns:a16="http://schemas.microsoft.com/office/drawing/2014/main" id="{60F6A4C3-9038-44B0-8065-145A92636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270" y="1461311"/>
            <a:ext cx="3115478" cy="4267200"/>
          </a:xfrm>
          <a:prstGeom prst="rect">
            <a:avLst/>
          </a:prstGeom>
        </p:spPr>
      </p:pic>
      <p:sp>
        <p:nvSpPr>
          <p:cNvPr id="4" name="矩形 3">
            <a:extLst>
              <a:ext uri="{FF2B5EF4-FFF2-40B4-BE49-F238E27FC236}">
                <a16:creationId xmlns:a16="http://schemas.microsoft.com/office/drawing/2014/main" id="{2001F701-8282-45D5-8F7F-3891DDB09E44}"/>
              </a:ext>
            </a:extLst>
          </p:cNvPr>
          <p:cNvSpPr/>
          <p:nvPr/>
        </p:nvSpPr>
        <p:spPr>
          <a:xfrm>
            <a:off x="9836870" y="2551837"/>
            <a:ext cx="1917593" cy="1754326"/>
          </a:xfrm>
          <a:prstGeom prst="rect">
            <a:avLst/>
          </a:prstGeom>
        </p:spPr>
        <p:txBody>
          <a:bodyPr wrap="square">
            <a:spAutoFit/>
          </a:bodyPr>
          <a:lstStyle/>
          <a:p>
            <a:r>
              <a:rPr lang="en-US" altLang="zh-TW" dirty="0"/>
              <a:t>The figure from top to bottom is the result optimized in our approach at 90◦, 67.5◦, and 45 ◦</a:t>
            </a:r>
            <a:endParaRPr lang="zh-TW" altLang="en-US" dirty="0"/>
          </a:p>
        </p:txBody>
      </p:sp>
      <p:sp>
        <p:nvSpPr>
          <p:cNvPr id="5" name="矩形 4">
            <a:extLst>
              <a:ext uri="{FF2B5EF4-FFF2-40B4-BE49-F238E27FC236}">
                <a16:creationId xmlns:a16="http://schemas.microsoft.com/office/drawing/2014/main" id="{CF7C3179-8AAC-4210-8202-018A2488DD78}"/>
              </a:ext>
            </a:extLst>
          </p:cNvPr>
          <p:cNvSpPr/>
          <p:nvPr/>
        </p:nvSpPr>
        <p:spPr>
          <a:xfrm>
            <a:off x="4309104" y="2579248"/>
            <a:ext cx="2102262" cy="2031325"/>
          </a:xfrm>
          <a:prstGeom prst="rect">
            <a:avLst/>
          </a:prstGeom>
        </p:spPr>
        <p:txBody>
          <a:bodyPr wrap="square">
            <a:spAutoFit/>
          </a:bodyPr>
          <a:lstStyle/>
          <a:p>
            <a:r>
              <a:rPr lang="en-US" altLang="zh-TW" dirty="0"/>
              <a:t>The figure from top to bottom is the result optimized in our approach at 5.04 meters and 3.36 meters.</a:t>
            </a:r>
            <a:endParaRPr lang="zh-TW" altLang="en-US" dirty="0"/>
          </a:p>
        </p:txBody>
      </p:sp>
      <p:sp>
        <p:nvSpPr>
          <p:cNvPr id="8" name="文字方塊 7">
            <a:extLst>
              <a:ext uri="{FF2B5EF4-FFF2-40B4-BE49-F238E27FC236}">
                <a16:creationId xmlns:a16="http://schemas.microsoft.com/office/drawing/2014/main" id="{92F023D0-E07B-44BE-82F3-AF1AF1863DC0}"/>
              </a:ext>
            </a:extLst>
          </p:cNvPr>
          <p:cNvSpPr txBox="1"/>
          <p:nvPr/>
        </p:nvSpPr>
        <p:spPr>
          <a:xfrm>
            <a:off x="6919704" y="504012"/>
            <a:ext cx="3255635" cy="400110"/>
          </a:xfrm>
          <a:prstGeom prst="rect">
            <a:avLst/>
          </a:prstGeom>
          <a:noFill/>
        </p:spPr>
        <p:txBody>
          <a:bodyPr wrap="none" rtlCol="0">
            <a:spAutoFit/>
          </a:bodyPr>
          <a:lstStyle/>
          <a:p>
            <a:r>
              <a:rPr lang="en-US" altLang="zh-TW" sz="2000" dirty="0"/>
              <a:t>Based-on same max distance </a:t>
            </a:r>
            <a:endParaRPr lang="zh-TW" altLang="en-US" sz="2000" dirty="0"/>
          </a:p>
        </p:txBody>
      </p:sp>
      <p:sp>
        <p:nvSpPr>
          <p:cNvPr id="9" name="文字方塊 8">
            <a:extLst>
              <a:ext uri="{FF2B5EF4-FFF2-40B4-BE49-F238E27FC236}">
                <a16:creationId xmlns:a16="http://schemas.microsoft.com/office/drawing/2014/main" id="{D5DBD1AC-30F8-4FD1-99D2-A23440BBE719}"/>
              </a:ext>
            </a:extLst>
          </p:cNvPr>
          <p:cNvSpPr txBox="1"/>
          <p:nvPr/>
        </p:nvSpPr>
        <p:spPr>
          <a:xfrm>
            <a:off x="1107215" y="685206"/>
            <a:ext cx="2398413" cy="400110"/>
          </a:xfrm>
          <a:prstGeom prst="rect">
            <a:avLst/>
          </a:prstGeom>
          <a:noFill/>
        </p:spPr>
        <p:txBody>
          <a:bodyPr wrap="none" rtlCol="0">
            <a:spAutoFit/>
          </a:bodyPr>
          <a:lstStyle/>
          <a:p>
            <a:r>
              <a:rPr lang="en-US" altLang="zh-TW" sz="2000" dirty="0"/>
              <a:t>Based-on same angle</a:t>
            </a:r>
            <a:endParaRPr lang="zh-TW" altLang="en-US" sz="2000" dirty="0"/>
          </a:p>
        </p:txBody>
      </p:sp>
    </p:spTree>
    <p:extLst>
      <p:ext uri="{BB962C8B-B14F-4D97-AF65-F5344CB8AC3E}">
        <p14:creationId xmlns:p14="http://schemas.microsoft.com/office/powerpoint/2010/main" val="3128017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內容版面配置區 5">
            <a:extLst>
              <a:ext uri="{FF2B5EF4-FFF2-40B4-BE49-F238E27FC236}">
                <a16:creationId xmlns:a16="http://schemas.microsoft.com/office/drawing/2014/main" id="{54DE3C5F-8610-4AED-B185-39228805C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499" y="846718"/>
            <a:ext cx="10255001" cy="5164564"/>
          </a:xfrm>
          <a:prstGeom prst="rect">
            <a:avLst/>
          </a:prstGeom>
        </p:spPr>
      </p:pic>
    </p:spTree>
    <p:extLst>
      <p:ext uri="{BB962C8B-B14F-4D97-AF65-F5344CB8AC3E}">
        <p14:creationId xmlns:p14="http://schemas.microsoft.com/office/powerpoint/2010/main" val="1608852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38FFDF-8C52-4E71-A8A9-E38FA94AC9C3}"/>
              </a:ext>
            </a:extLst>
          </p:cNvPr>
          <p:cNvSpPr>
            <a:spLocks noGrp="1"/>
          </p:cNvSpPr>
          <p:nvPr>
            <p:ph type="title"/>
          </p:nvPr>
        </p:nvSpPr>
        <p:spPr/>
        <p:txBody>
          <a:bodyPr/>
          <a:lstStyle/>
          <a:p>
            <a:r>
              <a:rPr lang="en-US" altLang="zh-TW" dirty="0"/>
              <a:t>Conclusion</a:t>
            </a:r>
            <a:endParaRPr lang="zh-TW" altLang="en-US" dirty="0"/>
          </a:p>
        </p:txBody>
      </p:sp>
      <p:sp>
        <p:nvSpPr>
          <p:cNvPr id="3" name="內容版面配置區 2">
            <a:extLst>
              <a:ext uri="{FF2B5EF4-FFF2-40B4-BE49-F238E27FC236}">
                <a16:creationId xmlns:a16="http://schemas.microsoft.com/office/drawing/2014/main" id="{9F93D2F3-FEF5-41DD-979A-F20937C70A7A}"/>
              </a:ext>
            </a:extLst>
          </p:cNvPr>
          <p:cNvSpPr>
            <a:spLocks noGrp="1"/>
          </p:cNvSpPr>
          <p:nvPr>
            <p:ph idx="1"/>
          </p:nvPr>
        </p:nvSpPr>
        <p:spPr/>
        <p:txBody>
          <a:bodyPr>
            <a:normAutofit/>
          </a:bodyPr>
          <a:lstStyle/>
          <a:p>
            <a:pPr>
              <a:lnSpc>
                <a:spcPct val="150000"/>
              </a:lnSpc>
            </a:pPr>
            <a:r>
              <a:rPr lang="en-US" altLang="zh-TW" sz="2400" dirty="0"/>
              <a:t>Use the circular ray sweeping based algorithm to enumerate visible interior points of a boundary point.</a:t>
            </a:r>
          </a:p>
          <a:p>
            <a:pPr>
              <a:lnSpc>
                <a:spcPct val="150000"/>
              </a:lnSpc>
            </a:pPr>
            <a:r>
              <a:rPr lang="en-US" altLang="zh-TW" sz="2400" dirty="0"/>
              <a:t>Formulate the set covering problem as a simple integer-programming (IP) problem that can be readily solved by modern solvers such as </a:t>
            </a:r>
            <a:r>
              <a:rPr lang="en-US" altLang="zh-TW" sz="2400" dirty="0" err="1"/>
              <a:t>Gurobi</a:t>
            </a:r>
            <a:r>
              <a:rPr lang="en-US" altLang="zh-TW" sz="2400" dirty="0"/>
              <a:t>.</a:t>
            </a:r>
          </a:p>
          <a:p>
            <a:pPr>
              <a:lnSpc>
                <a:spcPct val="150000"/>
              </a:lnSpc>
            </a:pPr>
            <a:r>
              <a:rPr lang="en-US" altLang="zh-TW" sz="2400" dirty="0"/>
              <a:t>A</a:t>
            </a:r>
            <a:r>
              <a:rPr lang="zh-TW" altLang="en-US" sz="2400" dirty="0"/>
              <a:t> </a:t>
            </a:r>
            <a:r>
              <a:rPr lang="en-US" altLang="zh-TW" sz="2400" dirty="0"/>
              <a:t>first step toward professional solutions for the AEC industries.</a:t>
            </a:r>
            <a:endParaRPr lang="zh-TW" altLang="en-US" sz="2400" dirty="0"/>
          </a:p>
        </p:txBody>
      </p:sp>
    </p:spTree>
    <p:extLst>
      <p:ext uri="{BB962C8B-B14F-4D97-AF65-F5344CB8AC3E}">
        <p14:creationId xmlns:p14="http://schemas.microsoft.com/office/powerpoint/2010/main" val="3647879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3A9377-18AD-4C97-AB08-9277758C653A}"/>
              </a:ext>
            </a:extLst>
          </p:cNvPr>
          <p:cNvSpPr>
            <a:spLocks noGrp="1"/>
          </p:cNvSpPr>
          <p:nvPr>
            <p:ph type="title"/>
          </p:nvPr>
        </p:nvSpPr>
        <p:spPr/>
        <p:txBody>
          <a:bodyPr/>
          <a:lstStyle/>
          <a:p>
            <a:r>
              <a:rPr lang="en-US" altLang="zh-TW" dirty="0"/>
              <a:t>Future Work</a:t>
            </a:r>
            <a:endParaRPr lang="zh-TW" altLang="en-US" dirty="0"/>
          </a:p>
        </p:txBody>
      </p:sp>
      <p:sp>
        <p:nvSpPr>
          <p:cNvPr id="3" name="內容版面配置區 2">
            <a:extLst>
              <a:ext uri="{FF2B5EF4-FFF2-40B4-BE49-F238E27FC236}">
                <a16:creationId xmlns:a16="http://schemas.microsoft.com/office/drawing/2014/main" id="{DE502F90-30BB-47B7-A442-4E0B2CCD7E19}"/>
              </a:ext>
            </a:extLst>
          </p:cNvPr>
          <p:cNvSpPr>
            <a:spLocks noGrp="1"/>
          </p:cNvSpPr>
          <p:nvPr>
            <p:ph idx="1"/>
          </p:nvPr>
        </p:nvSpPr>
        <p:spPr/>
        <p:txBody>
          <a:bodyPr/>
          <a:lstStyle/>
          <a:p>
            <a:r>
              <a:rPr lang="en-US" altLang="zh-TW" dirty="0"/>
              <a:t>Expand our methods to accommodate more realistic 3D models of the indoor environments and the 360◦ </a:t>
            </a:r>
            <a:r>
              <a:rPr lang="en-US" altLang="zh-TW"/>
              <a:t>cameras.</a:t>
            </a:r>
          </a:p>
          <a:p>
            <a:endParaRPr lang="en-US" altLang="zh-TW" dirty="0"/>
          </a:p>
          <a:p>
            <a:r>
              <a:rPr lang="en-US" altLang="zh-TW" dirty="0"/>
              <a:t>Incorporate more real-world issues about 360◦ photography:</a:t>
            </a:r>
          </a:p>
          <a:p>
            <a:pPr marL="514350" indent="-514350">
              <a:buFont typeface="+mj-lt"/>
              <a:buAutoNum type="arabicPeriod"/>
            </a:pPr>
            <a:r>
              <a:rPr lang="en-US" altLang="zh-TW" dirty="0"/>
              <a:t>planning the paths of moving the camera/tripod</a:t>
            </a:r>
          </a:p>
          <a:p>
            <a:pPr marL="514350" indent="-514350">
              <a:buFont typeface="+mj-lt"/>
              <a:buAutoNum type="arabicPeriod"/>
            </a:pPr>
            <a:r>
              <a:rPr lang="en-US" altLang="zh-TW" dirty="0"/>
              <a:t>deviations of the camera heights</a:t>
            </a:r>
            <a:endParaRPr lang="zh-TW" altLang="en-US" dirty="0"/>
          </a:p>
        </p:txBody>
      </p:sp>
    </p:spTree>
    <p:extLst>
      <p:ext uri="{BB962C8B-B14F-4D97-AF65-F5344CB8AC3E}">
        <p14:creationId xmlns:p14="http://schemas.microsoft.com/office/powerpoint/2010/main" val="973444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441EA8-43FD-40AB-ABE0-15C8AD26E90B}"/>
              </a:ext>
            </a:extLst>
          </p:cNvPr>
          <p:cNvSpPr>
            <a:spLocks noGrp="1"/>
          </p:cNvSpPr>
          <p:nvPr>
            <p:ph type="title"/>
          </p:nvPr>
        </p:nvSpPr>
        <p:spPr>
          <a:xfrm>
            <a:off x="3953762" y="4077072"/>
            <a:ext cx="4284476" cy="1728192"/>
          </a:xfrm>
        </p:spPr>
        <p:txBody>
          <a:bodyPr>
            <a:normAutofit/>
          </a:bodyPr>
          <a:lstStyle/>
          <a:p>
            <a:pPr algn="ctr"/>
            <a:r>
              <a:rPr lang="en-US" altLang="zh-TW" sz="8800" b="0" dirty="0"/>
              <a:t>Q &amp; A</a:t>
            </a:r>
            <a:endParaRPr lang="zh-TW" altLang="en-US" sz="8800" b="0" dirty="0"/>
          </a:p>
        </p:txBody>
      </p:sp>
      <p:pic>
        <p:nvPicPr>
          <p:cNvPr id="3" name="圖片 1">
            <a:extLst>
              <a:ext uri="{FF2B5EF4-FFF2-40B4-BE49-F238E27FC236}">
                <a16:creationId xmlns:a16="http://schemas.microsoft.com/office/drawing/2014/main" id="{A97ABF85-C664-3C29-ACAB-938706140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988840"/>
            <a:ext cx="11068706" cy="1800200"/>
          </a:xfrm>
          <a:prstGeom prst="rect">
            <a:avLst/>
          </a:prstGeom>
        </p:spPr>
      </p:pic>
    </p:spTree>
    <p:extLst>
      <p:ext uri="{BB962C8B-B14F-4D97-AF65-F5344CB8AC3E}">
        <p14:creationId xmlns:p14="http://schemas.microsoft.com/office/powerpoint/2010/main" val="3404347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FFFB83A-088E-4F97-A400-0A543182D80A}"/>
              </a:ext>
            </a:extLst>
          </p:cNvPr>
          <p:cNvSpPr/>
          <p:nvPr/>
        </p:nvSpPr>
        <p:spPr>
          <a:xfrm>
            <a:off x="335360" y="6637386"/>
            <a:ext cx="8064896" cy="200055"/>
          </a:xfrm>
          <a:prstGeom prst="rect">
            <a:avLst/>
          </a:prstGeom>
        </p:spPr>
        <p:txBody>
          <a:bodyPr wrap="square">
            <a:spAutoFit/>
          </a:bodyPr>
          <a:lstStyle/>
          <a:p>
            <a:r>
              <a:rPr lang="en-US" altLang="zh-TW" sz="700" dirty="0"/>
              <a:t>Photo: </a:t>
            </a:r>
            <a:r>
              <a:rPr lang="en-US" altLang="zh-TW" sz="700" dirty="0">
                <a:hlinkClick r:id="rId3"/>
              </a:rPr>
              <a:t>https://sektor.build/openspace</a:t>
            </a:r>
            <a:r>
              <a:rPr lang="en-US" altLang="zh-TW" sz="700" dirty="0"/>
              <a:t> </a:t>
            </a:r>
            <a:r>
              <a:rPr lang="en-US" altLang="zh-TW" sz="700" dirty="0">
                <a:hlinkClick r:id="rId4"/>
              </a:rPr>
              <a:t>https://3dmart.com.tw/news/matterport-pro2-3d-scanner-unpacking-and-test</a:t>
            </a:r>
            <a:r>
              <a:rPr lang="en-US" altLang="zh-TW" sz="700" dirty="0"/>
              <a:t>   </a:t>
            </a:r>
            <a:r>
              <a:rPr lang="en-US" altLang="zh-TW" sz="700" dirty="0">
                <a:hlinkClick r:id="rId5"/>
              </a:rPr>
              <a:t>https://ca.news.yahoo.com/matterport-3d-capture-now-freely-131500655.html</a:t>
            </a:r>
            <a:endParaRPr lang="zh-TW" altLang="en-US" sz="700" dirty="0"/>
          </a:p>
        </p:txBody>
      </p:sp>
      <p:pic>
        <p:nvPicPr>
          <p:cNvPr id="4" name="圖片 3">
            <a:extLst>
              <a:ext uri="{FF2B5EF4-FFF2-40B4-BE49-F238E27FC236}">
                <a16:creationId xmlns:a16="http://schemas.microsoft.com/office/drawing/2014/main" id="{35886D3D-A39B-45D9-8030-683209431CA2}"/>
              </a:ext>
            </a:extLst>
          </p:cNvPr>
          <p:cNvPicPr>
            <a:picLocks noChangeAspect="1"/>
          </p:cNvPicPr>
          <p:nvPr/>
        </p:nvPicPr>
        <p:blipFill>
          <a:blip r:embed="rId6"/>
          <a:stretch>
            <a:fillRect/>
          </a:stretch>
        </p:blipFill>
        <p:spPr>
          <a:xfrm>
            <a:off x="6888088" y="1777629"/>
            <a:ext cx="3706708" cy="1939842"/>
          </a:xfrm>
          <a:prstGeom prst="rect">
            <a:avLst/>
          </a:prstGeom>
        </p:spPr>
      </p:pic>
      <p:pic>
        <p:nvPicPr>
          <p:cNvPr id="5" name="Picture 4" descr="PlaceTech | Pro2 Lite-Matterport迄今為止最實惠的相機">
            <a:extLst>
              <a:ext uri="{FF2B5EF4-FFF2-40B4-BE49-F238E27FC236}">
                <a16:creationId xmlns:a16="http://schemas.microsoft.com/office/drawing/2014/main" id="{63F7E18F-A8D1-42E6-A855-E7BB8CA393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8088" y="3882426"/>
            <a:ext cx="3424318" cy="2282878"/>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3">
            <a:extLst>
              <a:ext uri="{FF2B5EF4-FFF2-40B4-BE49-F238E27FC236}">
                <a16:creationId xmlns:a16="http://schemas.microsoft.com/office/drawing/2014/main" id="{AB44BF30-2623-222F-1FDF-724C395AA430}"/>
              </a:ext>
            </a:extLst>
          </p:cNvPr>
          <p:cNvSpPr/>
          <p:nvPr/>
        </p:nvSpPr>
        <p:spPr>
          <a:xfrm>
            <a:off x="479376" y="548680"/>
            <a:ext cx="8723863" cy="1077218"/>
          </a:xfrm>
          <a:prstGeom prst="rect">
            <a:avLst/>
          </a:prstGeom>
        </p:spPr>
        <p:txBody>
          <a:bodyPr wrap="none">
            <a:spAutoFit/>
          </a:bodyPr>
          <a:lstStyle/>
          <a:p>
            <a:r>
              <a:rPr lang="en-US" altLang="zh-CN" sz="3200" b="1" dirty="0">
                <a:latin typeface="Gungsuh"/>
              </a:rPr>
              <a:t>Motivation: trends in indoor/building </a:t>
            </a:r>
            <a:br>
              <a:rPr lang="en-US" altLang="zh-CN" sz="3200" b="1" dirty="0">
                <a:latin typeface="Gungsuh"/>
              </a:rPr>
            </a:br>
            <a:r>
              <a:rPr lang="en-US" altLang="zh-CN" sz="3200" b="1" dirty="0">
                <a:latin typeface="Gungsuh"/>
              </a:rPr>
              <a:t>environments documentation</a:t>
            </a:r>
            <a:endParaRPr lang="zh-TW" altLang="en-US" sz="1000" b="1" dirty="0"/>
          </a:p>
        </p:txBody>
      </p:sp>
      <p:sp>
        <p:nvSpPr>
          <p:cNvPr id="8" name="TextBox 7">
            <a:extLst>
              <a:ext uri="{FF2B5EF4-FFF2-40B4-BE49-F238E27FC236}">
                <a16:creationId xmlns:a16="http://schemas.microsoft.com/office/drawing/2014/main" id="{B9E73279-76D6-D697-31E3-A99238EC143B}"/>
              </a:ext>
            </a:extLst>
          </p:cNvPr>
          <p:cNvSpPr txBox="1"/>
          <p:nvPr/>
        </p:nvSpPr>
        <p:spPr>
          <a:xfrm>
            <a:off x="10355265" y="3882426"/>
            <a:ext cx="1748427" cy="400110"/>
          </a:xfrm>
          <a:prstGeom prst="rect">
            <a:avLst/>
          </a:prstGeom>
          <a:noFill/>
        </p:spPr>
        <p:txBody>
          <a:bodyPr wrap="none" rtlCol="0">
            <a:spAutoFit/>
          </a:bodyPr>
          <a:lstStyle/>
          <a:p>
            <a:r>
              <a:rPr lang="en-US" sz="2000" dirty="0"/>
              <a:t>Matterport Co.</a:t>
            </a:r>
          </a:p>
        </p:txBody>
      </p:sp>
      <p:sp>
        <p:nvSpPr>
          <p:cNvPr id="9" name="TextBox 8">
            <a:extLst>
              <a:ext uri="{FF2B5EF4-FFF2-40B4-BE49-F238E27FC236}">
                <a16:creationId xmlns:a16="http://schemas.microsoft.com/office/drawing/2014/main" id="{F537607C-2AC9-A3C5-6C46-5746ECC69CC5}"/>
              </a:ext>
            </a:extLst>
          </p:cNvPr>
          <p:cNvSpPr txBox="1"/>
          <p:nvPr/>
        </p:nvSpPr>
        <p:spPr>
          <a:xfrm>
            <a:off x="4481201" y="3352273"/>
            <a:ext cx="1758815" cy="400110"/>
          </a:xfrm>
          <a:prstGeom prst="rect">
            <a:avLst/>
          </a:prstGeom>
          <a:noFill/>
        </p:spPr>
        <p:txBody>
          <a:bodyPr wrap="none" rtlCol="0">
            <a:spAutoFit/>
          </a:bodyPr>
          <a:lstStyle/>
          <a:p>
            <a:r>
              <a:rPr lang="en-US" sz="2000" dirty="0"/>
              <a:t>OpenSpace Co.</a:t>
            </a:r>
          </a:p>
        </p:txBody>
      </p:sp>
      <p:pic>
        <p:nvPicPr>
          <p:cNvPr id="1026" name="Picture 2" descr="Capture your site with Openspace.ai — SEKTOR">
            <a:extLst>
              <a:ext uri="{FF2B5EF4-FFF2-40B4-BE49-F238E27FC236}">
                <a16:creationId xmlns:a16="http://schemas.microsoft.com/office/drawing/2014/main" id="{44B7509E-38B0-A98B-9739-917195D908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072" y="3686477"/>
            <a:ext cx="4476512" cy="2509294"/>
          </a:xfrm>
          <a:prstGeom prst="rect">
            <a:avLst/>
          </a:prstGeom>
          <a:noFill/>
          <a:extLst>
            <a:ext uri="{909E8E84-426E-40DD-AFC4-6F175D3DCCD1}">
              <a14:hiddenFill xmlns:a14="http://schemas.microsoft.com/office/drawing/2010/main">
                <a:solidFill>
                  <a:srgbClr val="FFFFFF"/>
                </a:solidFill>
              </a14:hiddenFill>
            </a:ext>
          </a:extLst>
        </p:spPr>
      </p:pic>
      <p:pic>
        <p:nvPicPr>
          <p:cNvPr id="6" name="圖片 5">
            <a:extLst>
              <a:ext uri="{FF2B5EF4-FFF2-40B4-BE49-F238E27FC236}">
                <a16:creationId xmlns:a16="http://schemas.microsoft.com/office/drawing/2014/main" id="{208BB7C7-892B-4F33-8355-54412845DD5A}"/>
              </a:ext>
            </a:extLst>
          </p:cNvPr>
          <p:cNvPicPr>
            <a:picLocks noChangeAspect="1"/>
          </p:cNvPicPr>
          <p:nvPr/>
        </p:nvPicPr>
        <p:blipFill>
          <a:blip r:embed="rId9"/>
          <a:stretch>
            <a:fillRect/>
          </a:stretch>
        </p:blipFill>
        <p:spPr>
          <a:xfrm>
            <a:off x="1783100" y="1772816"/>
            <a:ext cx="2624456" cy="1935860"/>
          </a:xfrm>
          <a:prstGeom prst="rect">
            <a:avLst/>
          </a:prstGeom>
        </p:spPr>
      </p:pic>
    </p:spTree>
    <p:extLst>
      <p:ext uri="{BB962C8B-B14F-4D97-AF65-F5344CB8AC3E}">
        <p14:creationId xmlns:p14="http://schemas.microsoft.com/office/powerpoint/2010/main" val="1583838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FEFAE3-A8C9-4267-BA1A-73C62FD667D9}"/>
              </a:ext>
            </a:extLst>
          </p:cNvPr>
          <p:cNvSpPr/>
          <p:nvPr/>
        </p:nvSpPr>
        <p:spPr>
          <a:xfrm>
            <a:off x="3221462" y="6021288"/>
            <a:ext cx="6146190" cy="230832"/>
          </a:xfrm>
          <a:prstGeom prst="rect">
            <a:avLst/>
          </a:prstGeom>
        </p:spPr>
        <p:txBody>
          <a:bodyPr wrap="square">
            <a:spAutoFit/>
          </a:bodyPr>
          <a:lstStyle/>
          <a:p>
            <a:pPr algn="ctr"/>
            <a:r>
              <a:rPr lang="en-US" altLang="zh-TW" sz="900" dirty="0">
                <a:hlinkClick r:id="rId5"/>
              </a:rPr>
              <a:t>https://blog.insta360.com/openspace-insta360-integrate-for-construction-photo-documentation-during-covid-19/</a:t>
            </a:r>
            <a:endParaRPr lang="zh-TW" altLang="en-US" sz="900" dirty="0"/>
          </a:p>
        </p:txBody>
      </p:sp>
      <p:pic>
        <p:nvPicPr>
          <p:cNvPr id="3" name="OpenSpace.ai 360 Degree Construction Photo Documentation">
            <a:hlinkClick r:id="" action="ppaction://media"/>
            <a:extLst>
              <a:ext uri="{FF2B5EF4-FFF2-40B4-BE49-F238E27FC236}">
                <a16:creationId xmlns:a16="http://schemas.microsoft.com/office/drawing/2014/main" id="{29812B74-42AE-4CF2-A2F3-837116CCF461}"/>
              </a:ext>
            </a:extLst>
          </p:cNvPr>
          <p:cNvPicPr>
            <a:picLocks noChangeAspect="1"/>
          </p:cNvPicPr>
          <p:nvPr>
            <a:videoFile r:link="rId1"/>
            <p:extLst>
              <p:ext uri="{DAA4B4D4-6D71-4841-9C94-3DE7FCFB9230}">
                <p14:media xmlns:p14="http://schemas.microsoft.com/office/powerpoint/2010/main" r:embed="rId2">
                  <p14:trim end="6031.9635"/>
                </p14:media>
              </p:ext>
            </p:extLst>
          </p:nvPr>
        </p:nvPicPr>
        <p:blipFill>
          <a:blip r:embed="rId6"/>
          <a:stretch>
            <a:fillRect/>
          </a:stretch>
        </p:blipFill>
        <p:spPr>
          <a:xfrm>
            <a:off x="2279576" y="1386869"/>
            <a:ext cx="8029963" cy="4516854"/>
          </a:xfrm>
          <a:prstGeom prst="rect">
            <a:avLst/>
          </a:prstGeom>
        </p:spPr>
      </p:pic>
      <p:sp>
        <p:nvSpPr>
          <p:cNvPr id="4" name="矩形 3">
            <a:extLst>
              <a:ext uri="{FF2B5EF4-FFF2-40B4-BE49-F238E27FC236}">
                <a16:creationId xmlns:a16="http://schemas.microsoft.com/office/drawing/2014/main" id="{B1F2FABD-20BE-4BFA-B231-7AC6D40966B8}"/>
              </a:ext>
            </a:extLst>
          </p:cNvPr>
          <p:cNvSpPr/>
          <p:nvPr/>
        </p:nvSpPr>
        <p:spPr>
          <a:xfrm>
            <a:off x="479376" y="548680"/>
            <a:ext cx="7191392" cy="584775"/>
          </a:xfrm>
          <a:prstGeom prst="rect">
            <a:avLst/>
          </a:prstGeom>
        </p:spPr>
        <p:txBody>
          <a:bodyPr wrap="none">
            <a:spAutoFit/>
          </a:bodyPr>
          <a:lstStyle/>
          <a:p>
            <a:r>
              <a:rPr lang="en-US" altLang="zh-CN" sz="3200" b="1" dirty="0">
                <a:latin typeface="Gungsuh"/>
              </a:rPr>
              <a:t>Industry example: OpenSpace.ai</a:t>
            </a:r>
            <a:endParaRPr lang="zh-TW" altLang="en-US" sz="1000" b="1" dirty="0"/>
          </a:p>
        </p:txBody>
      </p:sp>
      <p:pic>
        <p:nvPicPr>
          <p:cNvPr id="5" name="Picture 4">
            <a:extLst>
              <a:ext uri="{FF2B5EF4-FFF2-40B4-BE49-F238E27FC236}">
                <a16:creationId xmlns:a16="http://schemas.microsoft.com/office/drawing/2014/main" id="{2DEFE083-A479-155D-5DBD-28F95E55C745}"/>
              </a:ext>
            </a:extLst>
          </p:cNvPr>
          <p:cNvPicPr>
            <a:picLocks noChangeAspect="1"/>
          </p:cNvPicPr>
          <p:nvPr/>
        </p:nvPicPr>
        <p:blipFill>
          <a:blip r:embed="rId7"/>
          <a:stretch>
            <a:fillRect/>
          </a:stretch>
        </p:blipFill>
        <p:spPr>
          <a:xfrm>
            <a:off x="8256240" y="561831"/>
            <a:ext cx="2367533" cy="510837"/>
          </a:xfrm>
          <a:prstGeom prst="rect">
            <a:avLst/>
          </a:prstGeom>
        </p:spPr>
      </p:pic>
    </p:spTree>
    <p:extLst>
      <p:ext uri="{BB962C8B-B14F-4D97-AF65-F5344CB8AC3E}">
        <p14:creationId xmlns:p14="http://schemas.microsoft.com/office/powerpoint/2010/main" val="293190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64253DC-0FFC-4D85-9844-5DDF4470D714}"/>
              </a:ext>
            </a:extLst>
          </p:cNvPr>
          <p:cNvSpPr txBox="1">
            <a:spLocks/>
          </p:cNvSpPr>
          <p:nvPr/>
        </p:nvSpPr>
        <p:spPr>
          <a:xfrm>
            <a:off x="10038412" y="7272562"/>
            <a:ext cx="2077078" cy="23209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D73ED-7EBB-4E11-B60B-79773C5177D3}" type="slidenum">
              <a:rPr lang="zh-CN" altLang="en-US" smtClean="0"/>
              <a:pPr/>
              <a:t>5</a:t>
            </a:fld>
            <a:endParaRPr lang="zh-CN" altLang="en-US"/>
          </a:p>
        </p:txBody>
      </p:sp>
      <p:pic>
        <p:nvPicPr>
          <p:cNvPr id="3" name="圖片 2">
            <a:extLst>
              <a:ext uri="{FF2B5EF4-FFF2-40B4-BE49-F238E27FC236}">
                <a16:creationId xmlns:a16="http://schemas.microsoft.com/office/drawing/2014/main" id="{9E11753C-1E0B-4D3A-B6C9-6E94E367CE03}"/>
              </a:ext>
            </a:extLst>
          </p:cNvPr>
          <p:cNvPicPr>
            <a:picLocks noChangeAspect="1"/>
          </p:cNvPicPr>
          <p:nvPr/>
        </p:nvPicPr>
        <p:blipFill>
          <a:blip r:embed="rId3"/>
          <a:stretch>
            <a:fillRect/>
          </a:stretch>
        </p:blipFill>
        <p:spPr>
          <a:xfrm>
            <a:off x="695400" y="1795847"/>
            <a:ext cx="7032089" cy="3842370"/>
          </a:xfrm>
          <a:prstGeom prst="rect">
            <a:avLst/>
          </a:prstGeom>
        </p:spPr>
      </p:pic>
      <p:sp>
        <p:nvSpPr>
          <p:cNvPr id="4" name="矩形 3">
            <a:extLst>
              <a:ext uri="{FF2B5EF4-FFF2-40B4-BE49-F238E27FC236}">
                <a16:creationId xmlns:a16="http://schemas.microsoft.com/office/drawing/2014/main" id="{15466266-A33D-4609-8033-21B181DD51B2}"/>
              </a:ext>
            </a:extLst>
          </p:cNvPr>
          <p:cNvSpPr/>
          <p:nvPr/>
        </p:nvSpPr>
        <p:spPr>
          <a:xfrm>
            <a:off x="3359696" y="1340768"/>
            <a:ext cx="2075900" cy="246221"/>
          </a:xfrm>
          <a:prstGeom prst="rect">
            <a:avLst/>
          </a:prstGeom>
        </p:spPr>
        <p:txBody>
          <a:bodyPr wrap="square">
            <a:spAutoFit/>
          </a:bodyPr>
          <a:lstStyle/>
          <a:p>
            <a:r>
              <a:rPr lang="zh-TW" altLang="en-US" sz="1000" dirty="0">
                <a:hlinkClick r:id="rId4"/>
              </a:rPr>
              <a:t>https://www.openspace.ai/</a:t>
            </a:r>
            <a:endParaRPr lang="zh-TW" altLang="en-US" sz="1000" dirty="0"/>
          </a:p>
        </p:txBody>
      </p:sp>
      <p:pic>
        <p:nvPicPr>
          <p:cNvPr id="5" name="Picture 4" descr="Ricoh Theta Z1 360 Degree Spherical Panorama Camera, Black W/Manfrto Mini  Tripod 910778 T">
            <a:extLst>
              <a:ext uri="{FF2B5EF4-FFF2-40B4-BE49-F238E27FC236}">
                <a16:creationId xmlns:a16="http://schemas.microsoft.com/office/drawing/2014/main" id="{4C7CD014-6A26-178F-E9AB-7CA1EE86F3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2695" y="3861048"/>
            <a:ext cx="2304256" cy="23042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66A198C-FBF4-F961-5249-EFD3068BE253}"/>
              </a:ext>
            </a:extLst>
          </p:cNvPr>
          <p:cNvPicPr>
            <a:picLocks noChangeAspect="1"/>
          </p:cNvPicPr>
          <p:nvPr/>
        </p:nvPicPr>
        <p:blipFill rotWithShape="1">
          <a:blip r:embed="rId6"/>
          <a:srcRect l="24269" t="29036" r="13042"/>
          <a:stretch/>
        </p:blipFill>
        <p:spPr>
          <a:xfrm>
            <a:off x="8688288" y="1299100"/>
            <a:ext cx="2462114" cy="2417932"/>
          </a:xfrm>
          <a:prstGeom prst="rect">
            <a:avLst/>
          </a:prstGeom>
        </p:spPr>
      </p:pic>
      <p:sp>
        <p:nvSpPr>
          <p:cNvPr id="8" name="TextBox 7">
            <a:extLst>
              <a:ext uri="{FF2B5EF4-FFF2-40B4-BE49-F238E27FC236}">
                <a16:creationId xmlns:a16="http://schemas.microsoft.com/office/drawing/2014/main" id="{87E03FE1-5B8D-9A89-6001-4FE2089A38CC}"/>
              </a:ext>
            </a:extLst>
          </p:cNvPr>
          <p:cNvSpPr txBox="1"/>
          <p:nvPr/>
        </p:nvSpPr>
        <p:spPr>
          <a:xfrm>
            <a:off x="8779351" y="1043908"/>
            <a:ext cx="2335540" cy="215444"/>
          </a:xfrm>
          <a:prstGeom prst="rect">
            <a:avLst/>
          </a:prstGeom>
          <a:noFill/>
        </p:spPr>
        <p:txBody>
          <a:bodyPr wrap="square">
            <a:spAutoFit/>
          </a:bodyPr>
          <a:lstStyle/>
          <a:p>
            <a:r>
              <a:rPr lang="en-US" sz="800" dirty="0"/>
              <a:t>https://matterport.com/cameras/pro2-3D-camera</a:t>
            </a:r>
          </a:p>
        </p:txBody>
      </p:sp>
    </p:spTree>
    <p:extLst>
      <p:ext uri="{BB962C8B-B14F-4D97-AF65-F5344CB8AC3E}">
        <p14:creationId xmlns:p14="http://schemas.microsoft.com/office/powerpoint/2010/main" val="2071355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anoramic photography">
            <a:extLst>
              <a:ext uri="{FF2B5EF4-FFF2-40B4-BE49-F238E27FC236}">
                <a16:creationId xmlns:a16="http://schemas.microsoft.com/office/drawing/2014/main" id="{1F5A02FB-C362-4E28-AF63-AED4EDD62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775" b="16466"/>
          <a:stretch/>
        </p:blipFill>
        <p:spPr bwMode="auto">
          <a:xfrm>
            <a:off x="1219200" y="2981645"/>
            <a:ext cx="9753600" cy="32556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icoh Theta Z1 360 Degree Spherical Panorama Camera, Black W/Manfrto Mini  Tripod 910778 T">
            <a:extLst>
              <a:ext uri="{FF2B5EF4-FFF2-40B4-BE49-F238E27FC236}">
                <a16:creationId xmlns:a16="http://schemas.microsoft.com/office/drawing/2014/main" id="{E09FD074-4B6B-4313-83A7-BAFCB2E15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328" y="476672"/>
            <a:ext cx="2304256" cy="230425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055D06FF-CEEE-4360-9183-B001ECD2B0F7}"/>
              </a:ext>
            </a:extLst>
          </p:cNvPr>
          <p:cNvSpPr/>
          <p:nvPr/>
        </p:nvSpPr>
        <p:spPr>
          <a:xfrm>
            <a:off x="367602" y="6627168"/>
            <a:ext cx="6096000" cy="230832"/>
          </a:xfrm>
          <a:prstGeom prst="rect">
            <a:avLst/>
          </a:prstGeom>
        </p:spPr>
        <p:txBody>
          <a:bodyPr>
            <a:spAutoFit/>
          </a:bodyPr>
          <a:lstStyle/>
          <a:p>
            <a:r>
              <a:rPr lang="zh-TW" altLang="en-US" sz="900" dirty="0">
                <a:hlinkClick r:id="rId5"/>
              </a:rPr>
              <a:t>https://blog.insta360.com/openspace-insta360-integrate-for-construction-photo-documentation-during-covid-19/</a:t>
            </a:r>
            <a:endParaRPr lang="zh-TW" altLang="en-US" sz="900" dirty="0"/>
          </a:p>
        </p:txBody>
      </p:sp>
      <p:sp>
        <p:nvSpPr>
          <p:cNvPr id="5" name="矩形 4">
            <a:extLst>
              <a:ext uri="{FF2B5EF4-FFF2-40B4-BE49-F238E27FC236}">
                <a16:creationId xmlns:a16="http://schemas.microsoft.com/office/drawing/2014/main" id="{A6BDE97D-29E8-4DC9-B4E5-B5281EB7CB9A}"/>
              </a:ext>
            </a:extLst>
          </p:cNvPr>
          <p:cNvSpPr/>
          <p:nvPr/>
        </p:nvSpPr>
        <p:spPr>
          <a:xfrm>
            <a:off x="8636024" y="2348880"/>
            <a:ext cx="1760136" cy="369332"/>
          </a:xfrm>
          <a:prstGeom prst="rect">
            <a:avLst/>
          </a:prstGeom>
        </p:spPr>
        <p:txBody>
          <a:bodyPr wrap="square">
            <a:spAutoFit/>
          </a:bodyPr>
          <a:lstStyle/>
          <a:p>
            <a:r>
              <a:rPr lang="en-US" altLang="zh-TW" dirty="0"/>
              <a:t>RICOH Theta Z1</a:t>
            </a:r>
            <a:endParaRPr lang="zh-TW" altLang="en-US" dirty="0"/>
          </a:p>
        </p:txBody>
      </p:sp>
      <mc:AlternateContent xmlns:mc="http://schemas.openxmlformats.org/markup-compatibility/2006" xmlns:a14="http://schemas.microsoft.com/office/drawing/2010/main">
        <mc:Choice Requires="a14">
          <p:sp>
            <p:nvSpPr>
              <p:cNvPr id="6" name="矩形 3">
                <a:extLst>
                  <a:ext uri="{FF2B5EF4-FFF2-40B4-BE49-F238E27FC236}">
                    <a16:creationId xmlns:a16="http://schemas.microsoft.com/office/drawing/2014/main" id="{C069D5EF-30DA-5498-C4AD-6FCE8F3AD5A7}"/>
                  </a:ext>
                </a:extLst>
              </p:cNvPr>
              <p:cNvSpPr/>
              <p:nvPr/>
            </p:nvSpPr>
            <p:spPr>
              <a:xfrm>
                <a:off x="479376" y="548680"/>
                <a:ext cx="8943474" cy="584775"/>
              </a:xfrm>
              <a:prstGeom prst="rect">
                <a:avLst/>
              </a:prstGeom>
            </p:spPr>
            <p:txBody>
              <a:bodyPr wrap="none">
                <a:spAutoFit/>
              </a:bodyPr>
              <a:lstStyle/>
              <a:p>
                <a:r>
                  <a:rPr lang="en-US" altLang="zh-CN" sz="3200" b="1" dirty="0">
                    <a:latin typeface="Gungsuh"/>
                  </a:rPr>
                  <a:t>Challenges with </a:t>
                </a:r>
                <a14:m>
                  <m:oMath xmlns:m="http://schemas.openxmlformats.org/officeDocument/2006/math">
                    <m:r>
                      <a:rPr lang="en-US" altLang="zh-CN" sz="3200" b="1" i="1" dirty="0" smtClean="0">
                        <a:latin typeface="Cambria Math" panose="02040503050406030204" pitchFamily="18" charset="0"/>
                      </a:rPr>
                      <m:t>𝟑𝟔𝟎</m:t>
                    </m:r>
                    <m:r>
                      <a:rPr lang="en-US" altLang="zh-CN" sz="3200" b="1" i="1" dirty="0" smtClean="0">
                        <a:latin typeface="Cambria Math" panose="02040503050406030204" pitchFamily="18" charset="0"/>
                        <a:ea typeface="Cambria Math" panose="02040503050406030204" pitchFamily="18" charset="0"/>
                      </a:rPr>
                      <m:t>°</m:t>
                    </m:r>
                  </m:oMath>
                </a14:m>
                <a:r>
                  <a:rPr lang="en-US" altLang="zh-CN" sz="3200" b="1" dirty="0">
                    <a:latin typeface="Gungsuh"/>
                  </a:rPr>
                  <a:t> camera shooting:</a:t>
                </a:r>
                <a:endParaRPr lang="zh-TW" altLang="en-US" sz="1000" b="1" dirty="0"/>
              </a:p>
            </p:txBody>
          </p:sp>
        </mc:Choice>
        <mc:Fallback xmlns="">
          <p:sp>
            <p:nvSpPr>
              <p:cNvPr id="6" name="矩形 3">
                <a:extLst>
                  <a:ext uri="{FF2B5EF4-FFF2-40B4-BE49-F238E27FC236}">
                    <a16:creationId xmlns:a16="http://schemas.microsoft.com/office/drawing/2014/main" id="{C069D5EF-30DA-5498-C4AD-6FCE8F3AD5A7}"/>
                  </a:ext>
                </a:extLst>
              </p:cNvPr>
              <p:cNvSpPr>
                <a:spLocks noRot="1" noChangeAspect="1" noMove="1" noResize="1" noEditPoints="1" noAdjustHandles="1" noChangeArrowheads="1" noChangeShapeType="1" noTextEdit="1"/>
              </p:cNvSpPr>
              <p:nvPr/>
            </p:nvSpPr>
            <p:spPr>
              <a:xfrm>
                <a:off x="479376" y="548680"/>
                <a:ext cx="8943474" cy="584775"/>
              </a:xfrm>
              <a:prstGeom prst="rect">
                <a:avLst/>
              </a:prstGeom>
              <a:blipFill>
                <a:blip r:embed="rId6"/>
                <a:stretch>
                  <a:fillRect l="-1772" t="-18750" b="-28125"/>
                </a:stretch>
              </a:blipFill>
            </p:spPr>
            <p:txBody>
              <a:bodyPr/>
              <a:lstStyle/>
              <a:p>
                <a:r>
                  <a:rPr lang="en-US">
                    <a:noFill/>
                  </a:rPr>
                  <a:t> </a:t>
                </a:r>
              </a:p>
            </p:txBody>
          </p:sp>
        </mc:Fallback>
      </mc:AlternateContent>
      <p:sp>
        <p:nvSpPr>
          <p:cNvPr id="7" name="矩形 2">
            <a:extLst>
              <a:ext uri="{FF2B5EF4-FFF2-40B4-BE49-F238E27FC236}">
                <a16:creationId xmlns:a16="http://schemas.microsoft.com/office/drawing/2014/main" id="{4DBE04D0-5544-B240-8BEA-BD10BB6CFDA7}"/>
              </a:ext>
            </a:extLst>
          </p:cNvPr>
          <p:cNvSpPr/>
          <p:nvPr/>
        </p:nvSpPr>
        <p:spPr>
          <a:xfrm>
            <a:off x="1043764" y="1364575"/>
            <a:ext cx="10308820" cy="1200329"/>
          </a:xfrm>
          <a:prstGeom prst="rect">
            <a:avLst/>
          </a:prstGeom>
        </p:spPr>
        <p:txBody>
          <a:bodyPr wrap="square">
            <a:spAutoFit/>
          </a:bodyPr>
          <a:lstStyle/>
          <a:p>
            <a:pPr marL="285750" indent="-285750">
              <a:buFont typeface="Arial" panose="020B0604020202020204" pitchFamily="34" charset="0"/>
              <a:buChar char="•"/>
            </a:pPr>
            <a:r>
              <a:rPr lang="en-US" altLang="zh-TW" sz="2400" dirty="0"/>
              <a:t>Occlusions.</a:t>
            </a:r>
          </a:p>
          <a:p>
            <a:pPr marL="285750" indent="-285750">
              <a:buFont typeface="Arial" panose="020B0604020202020204" pitchFamily="34" charset="0"/>
              <a:buChar char="•"/>
            </a:pPr>
            <a:r>
              <a:rPr lang="en-US" altLang="zh-TW" sz="2400" dirty="0"/>
              <a:t>Visible ranges.</a:t>
            </a:r>
          </a:p>
          <a:p>
            <a:pPr marL="285750" indent="-285750">
              <a:buFont typeface="Arial" panose="020B0604020202020204" pitchFamily="34" charset="0"/>
              <a:buChar char="•"/>
            </a:pPr>
            <a:r>
              <a:rPr lang="en-US" altLang="zh-TW" sz="2400" dirty="0"/>
              <a:t>Distortions – when seeing at “slanted” angles.</a:t>
            </a:r>
            <a:endParaRPr lang="en-US" altLang="zh-TW" dirty="0"/>
          </a:p>
        </p:txBody>
      </p:sp>
    </p:spTree>
    <p:extLst>
      <p:ext uri="{BB962C8B-B14F-4D97-AF65-F5344CB8AC3E}">
        <p14:creationId xmlns:p14="http://schemas.microsoft.com/office/powerpoint/2010/main" val="65414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FBCDA7C-6E93-411A-A482-5FBBF8C42A03}"/>
              </a:ext>
            </a:extLst>
          </p:cNvPr>
          <p:cNvSpPr/>
          <p:nvPr/>
        </p:nvSpPr>
        <p:spPr>
          <a:xfrm>
            <a:off x="335360" y="364171"/>
            <a:ext cx="8454559" cy="584775"/>
          </a:xfrm>
          <a:prstGeom prst="rect">
            <a:avLst/>
          </a:prstGeom>
        </p:spPr>
        <p:txBody>
          <a:bodyPr wrap="none">
            <a:spAutoFit/>
          </a:bodyPr>
          <a:lstStyle/>
          <a:p>
            <a:r>
              <a:rPr lang="en-US" altLang="zh-CN" sz="3200" b="1" dirty="0">
                <a:latin typeface="Gungsuh"/>
              </a:rPr>
              <a:t>Related Work </a:t>
            </a:r>
            <a:r>
              <a:rPr lang="en-US" altLang="zh-CN" sz="2000" dirty="0">
                <a:latin typeface="Gungsuh"/>
              </a:rPr>
              <a:t>- 360◦ camera placement guidelines </a:t>
            </a:r>
            <a:endParaRPr lang="en-US" altLang="zh-CN" sz="3200" dirty="0">
              <a:latin typeface="Gungsuh"/>
            </a:endParaRPr>
          </a:p>
        </p:txBody>
      </p:sp>
      <p:pic>
        <p:nvPicPr>
          <p:cNvPr id="3" name="圖片 2">
            <a:extLst>
              <a:ext uri="{FF2B5EF4-FFF2-40B4-BE49-F238E27FC236}">
                <a16:creationId xmlns:a16="http://schemas.microsoft.com/office/drawing/2014/main" id="{3EBE0EF5-F338-41A9-AF46-1E04E460349F}"/>
              </a:ext>
            </a:extLst>
          </p:cNvPr>
          <p:cNvPicPr>
            <a:picLocks noChangeAspect="1"/>
          </p:cNvPicPr>
          <p:nvPr/>
        </p:nvPicPr>
        <p:blipFill>
          <a:blip r:embed="rId3"/>
          <a:stretch>
            <a:fillRect/>
          </a:stretch>
        </p:blipFill>
        <p:spPr>
          <a:xfrm>
            <a:off x="1055440" y="1744557"/>
            <a:ext cx="9725025" cy="3810000"/>
          </a:xfrm>
          <a:prstGeom prst="rect">
            <a:avLst/>
          </a:prstGeom>
        </p:spPr>
      </p:pic>
      <p:sp>
        <p:nvSpPr>
          <p:cNvPr id="4" name="矩形 3">
            <a:extLst>
              <a:ext uri="{FF2B5EF4-FFF2-40B4-BE49-F238E27FC236}">
                <a16:creationId xmlns:a16="http://schemas.microsoft.com/office/drawing/2014/main" id="{363F2235-5BE3-4DB7-94F9-C83BF1EEBB90}"/>
              </a:ext>
            </a:extLst>
          </p:cNvPr>
          <p:cNvSpPr/>
          <p:nvPr/>
        </p:nvSpPr>
        <p:spPr>
          <a:xfrm>
            <a:off x="4799856" y="1303443"/>
            <a:ext cx="3078087" cy="369332"/>
          </a:xfrm>
          <a:prstGeom prst="rect">
            <a:avLst/>
          </a:prstGeom>
        </p:spPr>
        <p:txBody>
          <a:bodyPr wrap="none">
            <a:spAutoFit/>
          </a:bodyPr>
          <a:lstStyle/>
          <a:p>
            <a:r>
              <a:rPr lang="en-US" altLang="zh-TW" b="1" dirty="0"/>
              <a:t>Zillow Indoor Dataset (</a:t>
            </a:r>
            <a:r>
              <a:rPr lang="en-US" altLang="zh-TW" b="1" dirty="0" err="1"/>
              <a:t>ZInD</a:t>
            </a:r>
            <a:r>
              <a:rPr lang="en-US" altLang="zh-TW" b="1" dirty="0"/>
              <a:t>)</a:t>
            </a:r>
            <a:endParaRPr lang="zh-TW" altLang="en-US" b="1" dirty="0"/>
          </a:p>
        </p:txBody>
      </p:sp>
      <p:sp>
        <p:nvSpPr>
          <p:cNvPr id="5" name="矩形 4">
            <a:extLst>
              <a:ext uri="{FF2B5EF4-FFF2-40B4-BE49-F238E27FC236}">
                <a16:creationId xmlns:a16="http://schemas.microsoft.com/office/drawing/2014/main" id="{532334B0-BC7F-4F45-A258-5EA1437E74A4}"/>
              </a:ext>
            </a:extLst>
          </p:cNvPr>
          <p:cNvSpPr/>
          <p:nvPr/>
        </p:nvSpPr>
        <p:spPr>
          <a:xfrm>
            <a:off x="340092" y="5842337"/>
            <a:ext cx="8610600" cy="507831"/>
          </a:xfrm>
          <a:prstGeom prst="rect">
            <a:avLst/>
          </a:prstGeom>
        </p:spPr>
        <p:txBody>
          <a:bodyPr wrap="square">
            <a:spAutoFit/>
          </a:bodyPr>
          <a:lstStyle/>
          <a:p>
            <a:r>
              <a:rPr lang="en-US" altLang="zh-TW" sz="900" dirty="0">
                <a:hlinkClick r:id="rId4"/>
              </a:rPr>
              <a:t>https://github.com/zillow/zind</a:t>
            </a:r>
            <a:endParaRPr lang="en-US" altLang="zh-TW" sz="900" dirty="0"/>
          </a:p>
          <a:p>
            <a:r>
              <a:rPr lang="en-US" altLang="zh-TW" sz="900" dirty="0"/>
              <a:t>S. Cruz, W. </a:t>
            </a:r>
            <a:r>
              <a:rPr lang="en-US" altLang="zh-TW" sz="900" dirty="0" err="1"/>
              <a:t>Hutchcroft</a:t>
            </a:r>
            <a:r>
              <a:rPr lang="en-US" altLang="zh-TW" sz="900" dirty="0"/>
              <a:t>, Y. Li, N. </a:t>
            </a:r>
            <a:r>
              <a:rPr lang="en-US" altLang="zh-TW" sz="900" dirty="0" err="1"/>
              <a:t>Khosravan</a:t>
            </a:r>
            <a:r>
              <a:rPr lang="en-US" altLang="zh-TW" sz="900" dirty="0"/>
              <a:t>, I. </a:t>
            </a:r>
            <a:r>
              <a:rPr lang="en-US" altLang="zh-TW" sz="900" dirty="0" err="1"/>
              <a:t>Boyadzhiev</a:t>
            </a:r>
            <a:r>
              <a:rPr lang="en-US" altLang="zh-TW" sz="900" dirty="0"/>
              <a:t>, and S. B. Kang, “Zillow indoor dataset: Annotated floor plans with 360º panoramas and 3d room layouts,” in Proceedings of the IEEE/CVF Conference on Computer Vision and Pattern Recognition (CVPR), June 2021, pp. 2133–2143.</a:t>
            </a:r>
            <a:endParaRPr lang="zh-TW" altLang="en-US" sz="900" dirty="0"/>
          </a:p>
        </p:txBody>
      </p:sp>
    </p:spTree>
    <p:extLst>
      <p:ext uri="{BB962C8B-B14F-4D97-AF65-F5344CB8AC3E}">
        <p14:creationId xmlns:p14="http://schemas.microsoft.com/office/powerpoint/2010/main" val="1354592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floor plan image">
            <a:extLst>
              <a:ext uri="{FF2B5EF4-FFF2-40B4-BE49-F238E27FC236}">
                <a16:creationId xmlns:a16="http://schemas.microsoft.com/office/drawing/2014/main" id="{6F2592C0-97BA-450F-B47B-B1DB1F646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49" y="2118826"/>
            <a:ext cx="5088088" cy="39704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atterport Missed Its Golden Opportunity To Grow: COVID-19 (MTTR) | Seeking  Alpha">
            <a:extLst>
              <a:ext uri="{FF2B5EF4-FFF2-40B4-BE49-F238E27FC236}">
                <a16:creationId xmlns:a16="http://schemas.microsoft.com/office/drawing/2014/main" id="{5E46B4B7-FAFD-4CDF-B1FB-E7613A505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272" y="1931741"/>
            <a:ext cx="5544374" cy="4157559"/>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a:extLst>
              <a:ext uri="{FF2B5EF4-FFF2-40B4-BE49-F238E27FC236}">
                <a16:creationId xmlns:a16="http://schemas.microsoft.com/office/drawing/2014/main" id="{5CA95611-C676-4F1C-8B66-88371D68CAE1}"/>
              </a:ext>
            </a:extLst>
          </p:cNvPr>
          <p:cNvSpPr/>
          <p:nvPr/>
        </p:nvSpPr>
        <p:spPr>
          <a:xfrm>
            <a:off x="815439" y="1151884"/>
            <a:ext cx="4025760" cy="646331"/>
          </a:xfrm>
          <a:prstGeom prst="rect">
            <a:avLst/>
          </a:prstGeom>
        </p:spPr>
        <p:txBody>
          <a:bodyPr wrap="square">
            <a:spAutoFit/>
          </a:bodyPr>
          <a:lstStyle/>
          <a:p>
            <a:r>
              <a:rPr lang="en-US" altLang="zh-TW" dirty="0"/>
              <a:t>Create a 2D drawing or floor plan of the site to plan the path in advance. </a:t>
            </a:r>
            <a:endParaRPr lang="zh-TW" altLang="en-US" dirty="0"/>
          </a:p>
        </p:txBody>
      </p:sp>
      <p:sp>
        <p:nvSpPr>
          <p:cNvPr id="17" name="矩形 16">
            <a:extLst>
              <a:ext uri="{FF2B5EF4-FFF2-40B4-BE49-F238E27FC236}">
                <a16:creationId xmlns:a16="http://schemas.microsoft.com/office/drawing/2014/main" id="{B00EAEAF-3D58-4505-87E6-015564708E2B}"/>
              </a:ext>
            </a:extLst>
          </p:cNvPr>
          <p:cNvSpPr/>
          <p:nvPr/>
        </p:nvSpPr>
        <p:spPr>
          <a:xfrm>
            <a:off x="6554874" y="1151885"/>
            <a:ext cx="4798926" cy="646331"/>
          </a:xfrm>
          <a:prstGeom prst="rect">
            <a:avLst/>
          </a:prstGeom>
        </p:spPr>
        <p:txBody>
          <a:bodyPr wrap="square">
            <a:spAutoFit/>
          </a:bodyPr>
          <a:lstStyle/>
          <a:p>
            <a:r>
              <a:rPr lang="en-US" altLang="zh-TW" dirty="0"/>
              <a:t>Taking panoramas in the middle of the room </a:t>
            </a:r>
          </a:p>
          <a:p>
            <a:r>
              <a:rPr lang="en-US" altLang="zh-TW" dirty="0"/>
              <a:t>and detailed 3D scans around the perimeter.</a:t>
            </a:r>
          </a:p>
        </p:txBody>
      </p:sp>
      <p:sp>
        <p:nvSpPr>
          <p:cNvPr id="18" name="矩形 17">
            <a:extLst>
              <a:ext uri="{FF2B5EF4-FFF2-40B4-BE49-F238E27FC236}">
                <a16:creationId xmlns:a16="http://schemas.microsoft.com/office/drawing/2014/main" id="{8D161639-D3E2-405D-97E5-91680932154A}"/>
              </a:ext>
            </a:extLst>
          </p:cNvPr>
          <p:cNvSpPr/>
          <p:nvPr/>
        </p:nvSpPr>
        <p:spPr>
          <a:xfrm>
            <a:off x="2536371" y="423169"/>
            <a:ext cx="7119257" cy="461665"/>
          </a:xfrm>
          <a:prstGeom prst="rect">
            <a:avLst/>
          </a:prstGeom>
        </p:spPr>
        <p:txBody>
          <a:bodyPr wrap="none">
            <a:spAutoFit/>
          </a:bodyPr>
          <a:lstStyle/>
          <a:p>
            <a:r>
              <a:rPr lang="en-US" altLang="zh-TW" sz="2400" b="1" dirty="0"/>
              <a:t>Matterport's guide for construction documentation</a:t>
            </a:r>
            <a:endParaRPr lang="zh-TW" altLang="en-US" sz="2400" b="1" dirty="0"/>
          </a:p>
        </p:txBody>
      </p:sp>
      <p:sp>
        <p:nvSpPr>
          <p:cNvPr id="19" name="矩形 18">
            <a:extLst>
              <a:ext uri="{FF2B5EF4-FFF2-40B4-BE49-F238E27FC236}">
                <a16:creationId xmlns:a16="http://schemas.microsoft.com/office/drawing/2014/main" id="{1A1A2CDF-6812-4B8E-ABCC-002C5C57F5B8}"/>
              </a:ext>
            </a:extLst>
          </p:cNvPr>
          <p:cNvSpPr/>
          <p:nvPr/>
        </p:nvSpPr>
        <p:spPr>
          <a:xfrm>
            <a:off x="383932" y="5904633"/>
            <a:ext cx="4727848" cy="369332"/>
          </a:xfrm>
          <a:prstGeom prst="rect">
            <a:avLst/>
          </a:prstGeom>
        </p:spPr>
        <p:txBody>
          <a:bodyPr wrap="square">
            <a:spAutoFit/>
          </a:bodyPr>
          <a:lstStyle/>
          <a:p>
            <a:r>
              <a:rPr lang="en-US" altLang="zh-TW" sz="900" dirty="0">
                <a:hlinkClick r:id="rId5"/>
              </a:rPr>
              <a:t>https://matterport.com/how-it-works/schematic-floor-plans</a:t>
            </a:r>
            <a:endParaRPr lang="en-US" altLang="zh-TW" sz="900" dirty="0"/>
          </a:p>
          <a:p>
            <a:r>
              <a:rPr lang="en-US" altLang="zh-TW" sz="900" dirty="0">
                <a:hlinkClick r:id="rId6"/>
              </a:rPr>
              <a:t>https://seekingalpha.com/article/4482283-matterport-missed-golden-opportunity-covid19</a:t>
            </a:r>
            <a:endParaRPr lang="en-US" altLang="zh-TW" sz="900" dirty="0"/>
          </a:p>
        </p:txBody>
      </p:sp>
    </p:spTree>
    <p:extLst>
      <p:ext uri="{BB962C8B-B14F-4D97-AF65-F5344CB8AC3E}">
        <p14:creationId xmlns:p14="http://schemas.microsoft.com/office/powerpoint/2010/main" val="1884912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37D8F11-AF5F-4EFD-B1C0-F971D792F224}"/>
              </a:ext>
            </a:extLst>
          </p:cNvPr>
          <p:cNvSpPr/>
          <p:nvPr/>
        </p:nvSpPr>
        <p:spPr>
          <a:xfrm>
            <a:off x="335360" y="332656"/>
            <a:ext cx="8452984" cy="584775"/>
          </a:xfrm>
          <a:prstGeom prst="rect">
            <a:avLst/>
          </a:prstGeom>
        </p:spPr>
        <p:txBody>
          <a:bodyPr wrap="square">
            <a:spAutoFit/>
          </a:bodyPr>
          <a:lstStyle/>
          <a:p>
            <a:r>
              <a:rPr lang="en-US" altLang="zh-CN" sz="3200" b="1" dirty="0">
                <a:latin typeface="Gungsuh"/>
              </a:rPr>
              <a:t>Related Work </a:t>
            </a:r>
            <a:r>
              <a:rPr lang="en-US" altLang="zh-CN" sz="2000" dirty="0">
                <a:latin typeface="Gungsuh"/>
              </a:rPr>
              <a:t>- Automatic camera placement</a:t>
            </a:r>
            <a:endParaRPr lang="en-US" altLang="zh-CN" sz="3200" dirty="0">
              <a:latin typeface="Gungsuh"/>
            </a:endParaRPr>
          </a:p>
        </p:txBody>
      </p:sp>
      <p:pic>
        <p:nvPicPr>
          <p:cNvPr id="3" name="圖片 2">
            <a:extLst>
              <a:ext uri="{FF2B5EF4-FFF2-40B4-BE49-F238E27FC236}">
                <a16:creationId xmlns:a16="http://schemas.microsoft.com/office/drawing/2014/main" id="{0FEDAC91-5C45-4539-BEA0-9D726F979D7B}"/>
              </a:ext>
            </a:extLst>
          </p:cNvPr>
          <p:cNvPicPr>
            <a:picLocks noChangeAspect="1"/>
          </p:cNvPicPr>
          <p:nvPr/>
        </p:nvPicPr>
        <p:blipFill rotWithShape="1">
          <a:blip r:embed="rId2"/>
          <a:srcRect l="5505" r="2734"/>
          <a:stretch/>
        </p:blipFill>
        <p:spPr>
          <a:xfrm>
            <a:off x="2063552" y="1052736"/>
            <a:ext cx="8871580" cy="3168352"/>
          </a:xfrm>
          <a:prstGeom prst="rect">
            <a:avLst/>
          </a:prstGeom>
        </p:spPr>
      </p:pic>
      <p:pic>
        <p:nvPicPr>
          <p:cNvPr id="4" name="圖片 3">
            <a:extLst>
              <a:ext uri="{FF2B5EF4-FFF2-40B4-BE49-F238E27FC236}">
                <a16:creationId xmlns:a16="http://schemas.microsoft.com/office/drawing/2014/main" id="{6C5C8FEF-FB3C-4F36-B5F4-1A185DB846BD}"/>
              </a:ext>
            </a:extLst>
          </p:cNvPr>
          <p:cNvPicPr>
            <a:picLocks noChangeAspect="1"/>
          </p:cNvPicPr>
          <p:nvPr/>
        </p:nvPicPr>
        <p:blipFill>
          <a:blip r:embed="rId3"/>
          <a:stretch>
            <a:fillRect/>
          </a:stretch>
        </p:blipFill>
        <p:spPr>
          <a:xfrm>
            <a:off x="1636151" y="4005064"/>
            <a:ext cx="9726382" cy="2133898"/>
          </a:xfrm>
          <a:prstGeom prst="rect">
            <a:avLst/>
          </a:prstGeom>
        </p:spPr>
      </p:pic>
    </p:spTree>
    <p:extLst>
      <p:ext uri="{BB962C8B-B14F-4D97-AF65-F5344CB8AC3E}">
        <p14:creationId xmlns:p14="http://schemas.microsoft.com/office/powerpoint/2010/main" val="34394074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6" id="{1915F4F5-FDBE-1F49-8BE5-6EE89A137885}" vid="{14801B69-5721-3245-AA68-95A16EADDEFF}"/>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STAG2022-template</Template>
  <TotalTime>1024</TotalTime>
  <Words>1867</Words>
  <Application>Microsoft Office PowerPoint</Application>
  <PresentationFormat>Widescreen</PresentationFormat>
  <Paragraphs>125</Paragraphs>
  <Slides>27</Slides>
  <Notes>11</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27</vt:i4>
      </vt:variant>
    </vt:vector>
  </HeadingPairs>
  <TitlesOfParts>
    <vt:vector size="43" baseType="lpstr">
      <vt:lpstr>CMMI12</vt:lpstr>
      <vt:lpstr>CMMI6</vt:lpstr>
      <vt:lpstr>CMMI8</vt:lpstr>
      <vt:lpstr>CMR12</vt:lpstr>
      <vt:lpstr>CMSY10</vt:lpstr>
      <vt:lpstr>CMSY8</vt:lpstr>
      <vt:lpstr>Gungsuh</vt:lpstr>
      <vt:lpstr>Linux Biolinum</vt:lpstr>
      <vt:lpstr>TimesNewRomanPSMT</vt:lpstr>
      <vt:lpstr>Agency FB</vt:lpstr>
      <vt:lpstr>Arial</vt:lpstr>
      <vt:lpstr>Calibri</vt:lpstr>
      <vt:lpstr>Cambria Math</vt:lpstr>
      <vt:lpstr>Centaur</vt:lpstr>
      <vt:lpstr>Century</vt:lpstr>
      <vt:lpstr>Tema di Office</vt:lpstr>
      <vt:lpstr>Optimizing the placements of  360’ panorama cameras  in indoor environments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Future Work</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the placements of  360’ panorama cameras  in indoor environments</dc:title>
  <dc:creator>許軒榕</dc:creator>
  <cp:lastModifiedBy>彭其瀚</cp:lastModifiedBy>
  <cp:revision>76</cp:revision>
  <dcterms:created xsi:type="dcterms:W3CDTF">2022-11-12T11:17:12Z</dcterms:created>
  <dcterms:modified xsi:type="dcterms:W3CDTF">2022-11-17T15:09:22Z</dcterms:modified>
</cp:coreProperties>
</file>